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71" r:id="rId3"/>
    <p:sldId id="270" r:id="rId4"/>
    <p:sldId id="286" r:id="rId5"/>
    <p:sldId id="296" r:id="rId6"/>
    <p:sldId id="298" r:id="rId7"/>
    <p:sldId id="302" r:id="rId8"/>
    <p:sldId id="301" r:id="rId9"/>
    <p:sldId id="287" r:id="rId10"/>
    <p:sldId id="288" r:id="rId11"/>
    <p:sldId id="289" r:id="rId12"/>
    <p:sldId id="290" r:id="rId13"/>
    <p:sldId id="291" r:id="rId14"/>
    <p:sldId id="299" r:id="rId15"/>
    <p:sldId id="300" r:id="rId16"/>
    <p:sldId id="297" r:id="rId17"/>
    <p:sldId id="293" r:id="rId18"/>
    <p:sldId id="295"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627" autoAdjust="0"/>
    <p:restoredTop sz="85693" autoAdjust="0"/>
  </p:normalViewPr>
  <p:slideViewPr>
    <p:cSldViewPr snapToGrid="0">
      <p:cViewPr varScale="1">
        <p:scale>
          <a:sx n="114" d="100"/>
          <a:sy n="114" d="100"/>
        </p:scale>
        <p:origin x="1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F2E47E-02A2-43AD-ACBC-53DD6DBEE327}" type="datetimeFigureOut">
              <a:rPr lang="fr-FR" smtClean="0"/>
              <a:t>05/06/2021</a:t>
            </a:fld>
            <a:endParaRPr lang="fr-FR" dirty="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33165A-F4F4-4F56-9D1D-66E1BB3CB6E4}" type="slidenum">
              <a:rPr lang="fr-FR" smtClean="0"/>
              <a:t>‹N°›</a:t>
            </a:fld>
            <a:endParaRPr lang="fr-FR" dirty="0"/>
          </a:p>
        </p:txBody>
      </p:sp>
    </p:spTree>
    <p:extLst>
      <p:ext uri="{BB962C8B-B14F-4D97-AF65-F5344CB8AC3E}">
        <p14:creationId xmlns:p14="http://schemas.microsoft.com/office/powerpoint/2010/main" val="2155203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5CE75F-22AB-42B3-886C-11CC46227396}"/>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38CD506A-299E-4175-8D17-7B5A243594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8E81F80-EDF8-40FB-A67E-2220486CD114}"/>
              </a:ext>
            </a:extLst>
          </p:cNvPr>
          <p:cNvSpPr>
            <a:spLocks noGrp="1"/>
          </p:cNvSpPr>
          <p:nvPr>
            <p:ph type="dt" sz="half" idx="10"/>
          </p:nvPr>
        </p:nvSpPr>
        <p:spPr/>
        <p:txBody>
          <a:bodyPr/>
          <a:lstStyle/>
          <a:p>
            <a:fld id="{60A2CAEC-6D5D-45CA-A31D-E68651622B78}" type="datetimeFigureOut">
              <a:rPr lang="fr-FR" smtClean="0"/>
              <a:t>05/06/2021</a:t>
            </a:fld>
            <a:endParaRPr lang="fr-FR" dirty="0"/>
          </a:p>
        </p:txBody>
      </p:sp>
      <p:sp>
        <p:nvSpPr>
          <p:cNvPr id="5" name="Espace réservé du pied de page 4">
            <a:extLst>
              <a:ext uri="{FF2B5EF4-FFF2-40B4-BE49-F238E27FC236}">
                <a16:creationId xmlns:a16="http://schemas.microsoft.com/office/drawing/2014/main" id="{5C347FB0-ABD7-483F-BDCB-A4C4E9594801}"/>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A226323E-E981-49AE-8044-CD95F4BB44DC}"/>
              </a:ext>
            </a:extLst>
          </p:cNvPr>
          <p:cNvSpPr>
            <a:spLocks noGrp="1"/>
          </p:cNvSpPr>
          <p:nvPr>
            <p:ph type="sldNum" sz="quarter" idx="12"/>
          </p:nvPr>
        </p:nvSpPr>
        <p:spPr/>
        <p:txBody>
          <a:bodyPr/>
          <a:lstStyle/>
          <a:p>
            <a:fld id="{530B8CFB-92D6-4487-A10D-67EF62CFA2DD}" type="slidenum">
              <a:rPr lang="fr-FR" smtClean="0"/>
              <a:t>‹N°›</a:t>
            </a:fld>
            <a:endParaRPr lang="fr-FR" dirty="0"/>
          </a:p>
        </p:txBody>
      </p:sp>
    </p:spTree>
    <p:extLst>
      <p:ext uri="{BB962C8B-B14F-4D97-AF65-F5344CB8AC3E}">
        <p14:creationId xmlns:p14="http://schemas.microsoft.com/office/powerpoint/2010/main" val="2139680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10696F-1A1A-49E5-9358-88ED0C703935}"/>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C1618BB6-6D66-4903-BFE4-E88C02EE7D9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926DAF3-AEFB-43D7-9AB7-5018C187C7AF}"/>
              </a:ext>
            </a:extLst>
          </p:cNvPr>
          <p:cNvSpPr>
            <a:spLocks noGrp="1"/>
          </p:cNvSpPr>
          <p:nvPr>
            <p:ph type="dt" sz="half" idx="10"/>
          </p:nvPr>
        </p:nvSpPr>
        <p:spPr/>
        <p:txBody>
          <a:bodyPr/>
          <a:lstStyle/>
          <a:p>
            <a:fld id="{60A2CAEC-6D5D-45CA-A31D-E68651622B78}" type="datetimeFigureOut">
              <a:rPr lang="fr-FR" smtClean="0"/>
              <a:t>05/06/2021</a:t>
            </a:fld>
            <a:endParaRPr lang="fr-FR" dirty="0"/>
          </a:p>
        </p:txBody>
      </p:sp>
      <p:sp>
        <p:nvSpPr>
          <p:cNvPr id="5" name="Espace réservé du pied de page 4">
            <a:extLst>
              <a:ext uri="{FF2B5EF4-FFF2-40B4-BE49-F238E27FC236}">
                <a16:creationId xmlns:a16="http://schemas.microsoft.com/office/drawing/2014/main" id="{8F50CCE5-A69C-4B3B-89FF-99A0C5EDF53C}"/>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D343D7B2-6E7F-4AA1-BCE3-DDABCF920704}"/>
              </a:ext>
            </a:extLst>
          </p:cNvPr>
          <p:cNvSpPr>
            <a:spLocks noGrp="1"/>
          </p:cNvSpPr>
          <p:nvPr>
            <p:ph type="sldNum" sz="quarter" idx="12"/>
          </p:nvPr>
        </p:nvSpPr>
        <p:spPr/>
        <p:txBody>
          <a:bodyPr/>
          <a:lstStyle/>
          <a:p>
            <a:fld id="{530B8CFB-92D6-4487-A10D-67EF62CFA2DD}" type="slidenum">
              <a:rPr lang="fr-FR" smtClean="0"/>
              <a:t>‹N°›</a:t>
            </a:fld>
            <a:endParaRPr lang="fr-FR" dirty="0"/>
          </a:p>
        </p:txBody>
      </p:sp>
    </p:spTree>
    <p:extLst>
      <p:ext uri="{BB962C8B-B14F-4D97-AF65-F5344CB8AC3E}">
        <p14:creationId xmlns:p14="http://schemas.microsoft.com/office/powerpoint/2010/main" val="2992757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7A2762FD-A802-4726-BEA7-41472352636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FA6299FE-9C09-4892-9D2C-801AF47C7265}"/>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0159D49-B2C3-42CB-8308-D1B04C9C17AB}"/>
              </a:ext>
            </a:extLst>
          </p:cNvPr>
          <p:cNvSpPr>
            <a:spLocks noGrp="1"/>
          </p:cNvSpPr>
          <p:nvPr>
            <p:ph type="dt" sz="half" idx="10"/>
          </p:nvPr>
        </p:nvSpPr>
        <p:spPr/>
        <p:txBody>
          <a:bodyPr/>
          <a:lstStyle/>
          <a:p>
            <a:fld id="{60A2CAEC-6D5D-45CA-A31D-E68651622B78}" type="datetimeFigureOut">
              <a:rPr lang="fr-FR" smtClean="0"/>
              <a:t>05/06/2021</a:t>
            </a:fld>
            <a:endParaRPr lang="fr-FR" dirty="0"/>
          </a:p>
        </p:txBody>
      </p:sp>
      <p:sp>
        <p:nvSpPr>
          <p:cNvPr id="5" name="Espace réservé du pied de page 4">
            <a:extLst>
              <a:ext uri="{FF2B5EF4-FFF2-40B4-BE49-F238E27FC236}">
                <a16:creationId xmlns:a16="http://schemas.microsoft.com/office/drawing/2014/main" id="{04A114E9-19AB-43B2-8E69-E8828F0FD163}"/>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158A0ED9-E238-49E1-B5D9-46AF11AD0164}"/>
              </a:ext>
            </a:extLst>
          </p:cNvPr>
          <p:cNvSpPr>
            <a:spLocks noGrp="1"/>
          </p:cNvSpPr>
          <p:nvPr>
            <p:ph type="sldNum" sz="quarter" idx="12"/>
          </p:nvPr>
        </p:nvSpPr>
        <p:spPr/>
        <p:txBody>
          <a:bodyPr/>
          <a:lstStyle/>
          <a:p>
            <a:fld id="{530B8CFB-92D6-4487-A10D-67EF62CFA2DD}" type="slidenum">
              <a:rPr lang="fr-FR" smtClean="0"/>
              <a:t>‹N°›</a:t>
            </a:fld>
            <a:endParaRPr lang="fr-FR" dirty="0"/>
          </a:p>
        </p:txBody>
      </p:sp>
    </p:spTree>
    <p:extLst>
      <p:ext uri="{BB962C8B-B14F-4D97-AF65-F5344CB8AC3E}">
        <p14:creationId xmlns:p14="http://schemas.microsoft.com/office/powerpoint/2010/main" val="4255545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9CF426-0AA5-4987-BE8A-504A7C0E7575}"/>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84561AA-60D0-48AD-B6EC-CCD461A9AD7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D94E971-87FD-466F-B0AE-CFF6904A2807}"/>
              </a:ext>
            </a:extLst>
          </p:cNvPr>
          <p:cNvSpPr>
            <a:spLocks noGrp="1"/>
          </p:cNvSpPr>
          <p:nvPr>
            <p:ph type="dt" sz="half" idx="10"/>
          </p:nvPr>
        </p:nvSpPr>
        <p:spPr/>
        <p:txBody>
          <a:bodyPr/>
          <a:lstStyle/>
          <a:p>
            <a:fld id="{60A2CAEC-6D5D-45CA-A31D-E68651622B78}" type="datetimeFigureOut">
              <a:rPr lang="fr-FR" smtClean="0"/>
              <a:t>05/06/2021</a:t>
            </a:fld>
            <a:endParaRPr lang="fr-FR" dirty="0"/>
          </a:p>
        </p:txBody>
      </p:sp>
      <p:sp>
        <p:nvSpPr>
          <p:cNvPr id="5" name="Espace réservé du pied de page 4">
            <a:extLst>
              <a:ext uri="{FF2B5EF4-FFF2-40B4-BE49-F238E27FC236}">
                <a16:creationId xmlns:a16="http://schemas.microsoft.com/office/drawing/2014/main" id="{FB8DCF57-7001-424B-8162-1CBC12E3C9AC}"/>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45A07658-F26A-476D-99E6-0E1C1C7C2DD8}"/>
              </a:ext>
            </a:extLst>
          </p:cNvPr>
          <p:cNvSpPr>
            <a:spLocks noGrp="1"/>
          </p:cNvSpPr>
          <p:nvPr>
            <p:ph type="sldNum" sz="quarter" idx="12"/>
          </p:nvPr>
        </p:nvSpPr>
        <p:spPr/>
        <p:txBody>
          <a:bodyPr/>
          <a:lstStyle/>
          <a:p>
            <a:fld id="{530B8CFB-92D6-4487-A10D-67EF62CFA2DD}" type="slidenum">
              <a:rPr lang="fr-FR" smtClean="0"/>
              <a:t>‹N°›</a:t>
            </a:fld>
            <a:endParaRPr lang="fr-FR" dirty="0"/>
          </a:p>
        </p:txBody>
      </p:sp>
    </p:spTree>
    <p:extLst>
      <p:ext uri="{BB962C8B-B14F-4D97-AF65-F5344CB8AC3E}">
        <p14:creationId xmlns:p14="http://schemas.microsoft.com/office/powerpoint/2010/main" val="257752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1E9680-AC32-449F-B1DA-86D04E49139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35B4C2E-4DFF-41FD-BD35-46313DAAFC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3955CC54-92BD-41DC-ADF4-496BBA986015}"/>
              </a:ext>
            </a:extLst>
          </p:cNvPr>
          <p:cNvSpPr>
            <a:spLocks noGrp="1"/>
          </p:cNvSpPr>
          <p:nvPr>
            <p:ph type="dt" sz="half" idx="10"/>
          </p:nvPr>
        </p:nvSpPr>
        <p:spPr/>
        <p:txBody>
          <a:bodyPr/>
          <a:lstStyle/>
          <a:p>
            <a:fld id="{60A2CAEC-6D5D-45CA-A31D-E68651622B78}" type="datetimeFigureOut">
              <a:rPr lang="fr-FR" smtClean="0"/>
              <a:t>05/06/2021</a:t>
            </a:fld>
            <a:endParaRPr lang="fr-FR" dirty="0"/>
          </a:p>
        </p:txBody>
      </p:sp>
      <p:sp>
        <p:nvSpPr>
          <p:cNvPr id="5" name="Espace réservé du pied de page 4">
            <a:extLst>
              <a:ext uri="{FF2B5EF4-FFF2-40B4-BE49-F238E27FC236}">
                <a16:creationId xmlns:a16="http://schemas.microsoft.com/office/drawing/2014/main" id="{EEEA83B7-0961-418E-8DDD-D3AADAC4E72C}"/>
              </a:ext>
            </a:extLst>
          </p:cNvPr>
          <p:cNvSpPr>
            <a:spLocks noGrp="1"/>
          </p:cNvSpPr>
          <p:nvPr>
            <p:ph type="ftr" sz="quarter" idx="11"/>
          </p:nvPr>
        </p:nvSpPr>
        <p:spPr/>
        <p:txBody>
          <a:bodyPr/>
          <a:lstStyle/>
          <a:p>
            <a:endParaRPr lang="fr-FR" dirty="0"/>
          </a:p>
        </p:txBody>
      </p:sp>
      <p:sp>
        <p:nvSpPr>
          <p:cNvPr id="6" name="Espace réservé du numéro de diapositive 5">
            <a:extLst>
              <a:ext uri="{FF2B5EF4-FFF2-40B4-BE49-F238E27FC236}">
                <a16:creationId xmlns:a16="http://schemas.microsoft.com/office/drawing/2014/main" id="{9DA7B761-27B0-44C2-936A-423BE2C0FF75}"/>
              </a:ext>
            </a:extLst>
          </p:cNvPr>
          <p:cNvSpPr>
            <a:spLocks noGrp="1"/>
          </p:cNvSpPr>
          <p:nvPr>
            <p:ph type="sldNum" sz="quarter" idx="12"/>
          </p:nvPr>
        </p:nvSpPr>
        <p:spPr/>
        <p:txBody>
          <a:bodyPr/>
          <a:lstStyle/>
          <a:p>
            <a:fld id="{530B8CFB-92D6-4487-A10D-67EF62CFA2DD}" type="slidenum">
              <a:rPr lang="fr-FR" smtClean="0"/>
              <a:t>‹N°›</a:t>
            </a:fld>
            <a:endParaRPr lang="fr-FR" dirty="0"/>
          </a:p>
        </p:txBody>
      </p:sp>
    </p:spTree>
    <p:extLst>
      <p:ext uri="{BB962C8B-B14F-4D97-AF65-F5344CB8AC3E}">
        <p14:creationId xmlns:p14="http://schemas.microsoft.com/office/powerpoint/2010/main" val="2709697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FE5D24-057E-4052-AEB0-6B8D5EA0EEB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5662F95-3385-48A4-A96E-086D8C64FE30}"/>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ADB51C95-FCCD-4A9A-877C-28BDBD8E214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F620876D-5EB8-4143-AC4D-6ED7EE31D4AD}"/>
              </a:ext>
            </a:extLst>
          </p:cNvPr>
          <p:cNvSpPr>
            <a:spLocks noGrp="1"/>
          </p:cNvSpPr>
          <p:nvPr>
            <p:ph type="dt" sz="half" idx="10"/>
          </p:nvPr>
        </p:nvSpPr>
        <p:spPr/>
        <p:txBody>
          <a:bodyPr/>
          <a:lstStyle/>
          <a:p>
            <a:fld id="{60A2CAEC-6D5D-45CA-A31D-E68651622B78}" type="datetimeFigureOut">
              <a:rPr lang="fr-FR" smtClean="0"/>
              <a:t>05/06/2021</a:t>
            </a:fld>
            <a:endParaRPr lang="fr-FR" dirty="0"/>
          </a:p>
        </p:txBody>
      </p:sp>
      <p:sp>
        <p:nvSpPr>
          <p:cNvPr id="6" name="Espace réservé du pied de page 5">
            <a:extLst>
              <a:ext uri="{FF2B5EF4-FFF2-40B4-BE49-F238E27FC236}">
                <a16:creationId xmlns:a16="http://schemas.microsoft.com/office/drawing/2014/main" id="{53779B47-F51A-432F-86C3-9D024FB1F5DC}"/>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EC8BAD82-C40A-4025-9DBF-8066D61F13B9}"/>
              </a:ext>
            </a:extLst>
          </p:cNvPr>
          <p:cNvSpPr>
            <a:spLocks noGrp="1"/>
          </p:cNvSpPr>
          <p:nvPr>
            <p:ph type="sldNum" sz="quarter" idx="12"/>
          </p:nvPr>
        </p:nvSpPr>
        <p:spPr/>
        <p:txBody>
          <a:bodyPr/>
          <a:lstStyle/>
          <a:p>
            <a:fld id="{530B8CFB-92D6-4487-A10D-67EF62CFA2DD}" type="slidenum">
              <a:rPr lang="fr-FR" smtClean="0"/>
              <a:t>‹N°›</a:t>
            </a:fld>
            <a:endParaRPr lang="fr-FR" dirty="0"/>
          </a:p>
        </p:txBody>
      </p:sp>
    </p:spTree>
    <p:extLst>
      <p:ext uri="{BB962C8B-B14F-4D97-AF65-F5344CB8AC3E}">
        <p14:creationId xmlns:p14="http://schemas.microsoft.com/office/powerpoint/2010/main" val="3559068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6D532C-52D9-43D4-869C-879F5BF11366}"/>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49B2D8F6-D79A-4327-BE84-0248F2388B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D34C915D-2181-4222-9F59-7E00F6FD267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6564D45-372C-41E6-B032-85D737890A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50A07F6-0E38-484A-80EE-EBF33B3CEBC3}"/>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B992E282-4A6E-41FC-9811-9F27B94EEBFF}"/>
              </a:ext>
            </a:extLst>
          </p:cNvPr>
          <p:cNvSpPr>
            <a:spLocks noGrp="1"/>
          </p:cNvSpPr>
          <p:nvPr>
            <p:ph type="dt" sz="half" idx="10"/>
          </p:nvPr>
        </p:nvSpPr>
        <p:spPr/>
        <p:txBody>
          <a:bodyPr/>
          <a:lstStyle/>
          <a:p>
            <a:fld id="{60A2CAEC-6D5D-45CA-A31D-E68651622B78}" type="datetimeFigureOut">
              <a:rPr lang="fr-FR" smtClean="0"/>
              <a:t>05/06/2021</a:t>
            </a:fld>
            <a:endParaRPr lang="fr-FR" dirty="0"/>
          </a:p>
        </p:txBody>
      </p:sp>
      <p:sp>
        <p:nvSpPr>
          <p:cNvPr id="8" name="Espace réservé du pied de page 7">
            <a:extLst>
              <a:ext uri="{FF2B5EF4-FFF2-40B4-BE49-F238E27FC236}">
                <a16:creationId xmlns:a16="http://schemas.microsoft.com/office/drawing/2014/main" id="{D246EA5D-F73C-4F97-A07B-A8596C6F13B7}"/>
              </a:ext>
            </a:extLst>
          </p:cNvPr>
          <p:cNvSpPr>
            <a:spLocks noGrp="1"/>
          </p:cNvSpPr>
          <p:nvPr>
            <p:ph type="ftr" sz="quarter" idx="11"/>
          </p:nvPr>
        </p:nvSpPr>
        <p:spPr/>
        <p:txBody>
          <a:bodyPr/>
          <a:lstStyle/>
          <a:p>
            <a:endParaRPr lang="fr-FR" dirty="0"/>
          </a:p>
        </p:txBody>
      </p:sp>
      <p:sp>
        <p:nvSpPr>
          <p:cNvPr id="9" name="Espace réservé du numéro de diapositive 8">
            <a:extLst>
              <a:ext uri="{FF2B5EF4-FFF2-40B4-BE49-F238E27FC236}">
                <a16:creationId xmlns:a16="http://schemas.microsoft.com/office/drawing/2014/main" id="{DBA9D9A9-E6E3-4E9D-984E-27356310C355}"/>
              </a:ext>
            </a:extLst>
          </p:cNvPr>
          <p:cNvSpPr>
            <a:spLocks noGrp="1"/>
          </p:cNvSpPr>
          <p:nvPr>
            <p:ph type="sldNum" sz="quarter" idx="12"/>
          </p:nvPr>
        </p:nvSpPr>
        <p:spPr/>
        <p:txBody>
          <a:bodyPr/>
          <a:lstStyle/>
          <a:p>
            <a:fld id="{530B8CFB-92D6-4487-A10D-67EF62CFA2DD}" type="slidenum">
              <a:rPr lang="fr-FR" smtClean="0"/>
              <a:t>‹N°›</a:t>
            </a:fld>
            <a:endParaRPr lang="fr-FR" dirty="0"/>
          </a:p>
        </p:txBody>
      </p:sp>
    </p:spTree>
    <p:extLst>
      <p:ext uri="{BB962C8B-B14F-4D97-AF65-F5344CB8AC3E}">
        <p14:creationId xmlns:p14="http://schemas.microsoft.com/office/powerpoint/2010/main" val="3147554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AC4AF5-9815-4339-8AE8-68E2D0B1F711}"/>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DD845CF7-BAF8-4269-B4C6-8B2F68687D98}"/>
              </a:ext>
            </a:extLst>
          </p:cNvPr>
          <p:cNvSpPr>
            <a:spLocks noGrp="1"/>
          </p:cNvSpPr>
          <p:nvPr>
            <p:ph type="dt" sz="half" idx="10"/>
          </p:nvPr>
        </p:nvSpPr>
        <p:spPr/>
        <p:txBody>
          <a:bodyPr/>
          <a:lstStyle/>
          <a:p>
            <a:fld id="{60A2CAEC-6D5D-45CA-A31D-E68651622B78}" type="datetimeFigureOut">
              <a:rPr lang="fr-FR" smtClean="0"/>
              <a:t>05/06/2021</a:t>
            </a:fld>
            <a:endParaRPr lang="fr-FR" dirty="0"/>
          </a:p>
        </p:txBody>
      </p:sp>
      <p:sp>
        <p:nvSpPr>
          <p:cNvPr id="4" name="Espace réservé du pied de page 3">
            <a:extLst>
              <a:ext uri="{FF2B5EF4-FFF2-40B4-BE49-F238E27FC236}">
                <a16:creationId xmlns:a16="http://schemas.microsoft.com/office/drawing/2014/main" id="{0F967BD4-3F2B-4444-B81B-9C43DD78C466}"/>
              </a:ext>
            </a:extLst>
          </p:cNvPr>
          <p:cNvSpPr>
            <a:spLocks noGrp="1"/>
          </p:cNvSpPr>
          <p:nvPr>
            <p:ph type="ftr" sz="quarter" idx="11"/>
          </p:nvPr>
        </p:nvSpPr>
        <p:spPr/>
        <p:txBody>
          <a:bodyPr/>
          <a:lstStyle/>
          <a:p>
            <a:endParaRPr lang="fr-FR" dirty="0"/>
          </a:p>
        </p:txBody>
      </p:sp>
      <p:sp>
        <p:nvSpPr>
          <p:cNvPr id="5" name="Espace réservé du numéro de diapositive 4">
            <a:extLst>
              <a:ext uri="{FF2B5EF4-FFF2-40B4-BE49-F238E27FC236}">
                <a16:creationId xmlns:a16="http://schemas.microsoft.com/office/drawing/2014/main" id="{7FFFA1A9-5E3B-4D58-AE1A-07F408D499C8}"/>
              </a:ext>
            </a:extLst>
          </p:cNvPr>
          <p:cNvSpPr>
            <a:spLocks noGrp="1"/>
          </p:cNvSpPr>
          <p:nvPr>
            <p:ph type="sldNum" sz="quarter" idx="12"/>
          </p:nvPr>
        </p:nvSpPr>
        <p:spPr/>
        <p:txBody>
          <a:bodyPr/>
          <a:lstStyle/>
          <a:p>
            <a:fld id="{530B8CFB-92D6-4487-A10D-67EF62CFA2DD}" type="slidenum">
              <a:rPr lang="fr-FR" smtClean="0"/>
              <a:t>‹N°›</a:t>
            </a:fld>
            <a:endParaRPr lang="fr-FR" dirty="0"/>
          </a:p>
        </p:txBody>
      </p:sp>
    </p:spTree>
    <p:extLst>
      <p:ext uri="{BB962C8B-B14F-4D97-AF65-F5344CB8AC3E}">
        <p14:creationId xmlns:p14="http://schemas.microsoft.com/office/powerpoint/2010/main" val="2657007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E1CCA9A-6E33-43D9-A48A-D73C468AF7AD}"/>
              </a:ext>
            </a:extLst>
          </p:cNvPr>
          <p:cNvSpPr>
            <a:spLocks noGrp="1"/>
          </p:cNvSpPr>
          <p:nvPr>
            <p:ph type="dt" sz="half" idx="10"/>
          </p:nvPr>
        </p:nvSpPr>
        <p:spPr/>
        <p:txBody>
          <a:bodyPr/>
          <a:lstStyle/>
          <a:p>
            <a:fld id="{60A2CAEC-6D5D-45CA-A31D-E68651622B78}" type="datetimeFigureOut">
              <a:rPr lang="fr-FR" smtClean="0"/>
              <a:t>05/06/2021</a:t>
            </a:fld>
            <a:endParaRPr lang="fr-FR" dirty="0"/>
          </a:p>
        </p:txBody>
      </p:sp>
      <p:sp>
        <p:nvSpPr>
          <p:cNvPr id="3" name="Espace réservé du pied de page 2">
            <a:extLst>
              <a:ext uri="{FF2B5EF4-FFF2-40B4-BE49-F238E27FC236}">
                <a16:creationId xmlns:a16="http://schemas.microsoft.com/office/drawing/2014/main" id="{AE26A09C-3CB4-45CA-BC0A-CE30DD24791A}"/>
              </a:ext>
            </a:extLst>
          </p:cNvPr>
          <p:cNvSpPr>
            <a:spLocks noGrp="1"/>
          </p:cNvSpPr>
          <p:nvPr>
            <p:ph type="ftr" sz="quarter" idx="1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D219011C-5538-441F-8921-3F0BE1F90835}"/>
              </a:ext>
            </a:extLst>
          </p:cNvPr>
          <p:cNvSpPr>
            <a:spLocks noGrp="1"/>
          </p:cNvSpPr>
          <p:nvPr>
            <p:ph type="sldNum" sz="quarter" idx="12"/>
          </p:nvPr>
        </p:nvSpPr>
        <p:spPr/>
        <p:txBody>
          <a:bodyPr/>
          <a:lstStyle/>
          <a:p>
            <a:fld id="{530B8CFB-92D6-4487-A10D-67EF62CFA2DD}" type="slidenum">
              <a:rPr lang="fr-FR" smtClean="0"/>
              <a:t>‹N°›</a:t>
            </a:fld>
            <a:endParaRPr lang="fr-FR" dirty="0"/>
          </a:p>
        </p:txBody>
      </p:sp>
    </p:spTree>
    <p:extLst>
      <p:ext uri="{BB962C8B-B14F-4D97-AF65-F5344CB8AC3E}">
        <p14:creationId xmlns:p14="http://schemas.microsoft.com/office/powerpoint/2010/main" val="2895834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170CB6-ECF9-4F0E-8325-5D3A3D699AB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502ADF02-3CAB-44FC-872C-80F9996163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1EF8F62F-5BB2-4C2C-A0C7-6FE1C23856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DE9315A-25C1-49B7-A87C-008C3A5CD32E}"/>
              </a:ext>
            </a:extLst>
          </p:cNvPr>
          <p:cNvSpPr>
            <a:spLocks noGrp="1"/>
          </p:cNvSpPr>
          <p:nvPr>
            <p:ph type="dt" sz="half" idx="10"/>
          </p:nvPr>
        </p:nvSpPr>
        <p:spPr/>
        <p:txBody>
          <a:bodyPr/>
          <a:lstStyle/>
          <a:p>
            <a:fld id="{60A2CAEC-6D5D-45CA-A31D-E68651622B78}" type="datetimeFigureOut">
              <a:rPr lang="fr-FR" smtClean="0"/>
              <a:t>05/06/2021</a:t>
            </a:fld>
            <a:endParaRPr lang="fr-FR" dirty="0"/>
          </a:p>
        </p:txBody>
      </p:sp>
      <p:sp>
        <p:nvSpPr>
          <p:cNvPr id="6" name="Espace réservé du pied de page 5">
            <a:extLst>
              <a:ext uri="{FF2B5EF4-FFF2-40B4-BE49-F238E27FC236}">
                <a16:creationId xmlns:a16="http://schemas.microsoft.com/office/drawing/2014/main" id="{8F534A0F-A108-48B4-8B06-3E41155B49F4}"/>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7909A571-6558-4069-A498-D4BD0B911F3C}"/>
              </a:ext>
            </a:extLst>
          </p:cNvPr>
          <p:cNvSpPr>
            <a:spLocks noGrp="1"/>
          </p:cNvSpPr>
          <p:nvPr>
            <p:ph type="sldNum" sz="quarter" idx="12"/>
          </p:nvPr>
        </p:nvSpPr>
        <p:spPr/>
        <p:txBody>
          <a:bodyPr/>
          <a:lstStyle/>
          <a:p>
            <a:fld id="{530B8CFB-92D6-4487-A10D-67EF62CFA2DD}" type="slidenum">
              <a:rPr lang="fr-FR" smtClean="0"/>
              <a:t>‹N°›</a:t>
            </a:fld>
            <a:endParaRPr lang="fr-FR" dirty="0"/>
          </a:p>
        </p:txBody>
      </p:sp>
    </p:spTree>
    <p:extLst>
      <p:ext uri="{BB962C8B-B14F-4D97-AF65-F5344CB8AC3E}">
        <p14:creationId xmlns:p14="http://schemas.microsoft.com/office/powerpoint/2010/main" val="2559701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4970B8-2FAD-4885-831D-C3C212197DD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A51B378D-701A-4000-88FD-53D96C414A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a:extLst>
              <a:ext uri="{FF2B5EF4-FFF2-40B4-BE49-F238E27FC236}">
                <a16:creationId xmlns:a16="http://schemas.microsoft.com/office/drawing/2014/main" id="{A078E8D6-962D-41B7-8569-17F8BC890B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F138A44-2098-4FF5-8271-0D7833BE888F}"/>
              </a:ext>
            </a:extLst>
          </p:cNvPr>
          <p:cNvSpPr>
            <a:spLocks noGrp="1"/>
          </p:cNvSpPr>
          <p:nvPr>
            <p:ph type="dt" sz="half" idx="10"/>
          </p:nvPr>
        </p:nvSpPr>
        <p:spPr/>
        <p:txBody>
          <a:bodyPr/>
          <a:lstStyle/>
          <a:p>
            <a:fld id="{60A2CAEC-6D5D-45CA-A31D-E68651622B78}" type="datetimeFigureOut">
              <a:rPr lang="fr-FR" smtClean="0"/>
              <a:t>05/06/2021</a:t>
            </a:fld>
            <a:endParaRPr lang="fr-FR" dirty="0"/>
          </a:p>
        </p:txBody>
      </p:sp>
      <p:sp>
        <p:nvSpPr>
          <p:cNvPr id="6" name="Espace réservé du pied de page 5">
            <a:extLst>
              <a:ext uri="{FF2B5EF4-FFF2-40B4-BE49-F238E27FC236}">
                <a16:creationId xmlns:a16="http://schemas.microsoft.com/office/drawing/2014/main" id="{3E883D08-C39C-40C6-98F2-0A9D5A4137F5}"/>
              </a:ext>
            </a:extLst>
          </p:cNvPr>
          <p:cNvSpPr>
            <a:spLocks noGrp="1"/>
          </p:cNvSpPr>
          <p:nvPr>
            <p:ph type="ftr" sz="quarter" idx="11"/>
          </p:nvPr>
        </p:nvSpPr>
        <p:spPr/>
        <p:txBody>
          <a:bodyPr/>
          <a:lstStyle/>
          <a:p>
            <a:endParaRPr lang="fr-FR" dirty="0"/>
          </a:p>
        </p:txBody>
      </p:sp>
      <p:sp>
        <p:nvSpPr>
          <p:cNvPr id="7" name="Espace réservé du numéro de diapositive 6">
            <a:extLst>
              <a:ext uri="{FF2B5EF4-FFF2-40B4-BE49-F238E27FC236}">
                <a16:creationId xmlns:a16="http://schemas.microsoft.com/office/drawing/2014/main" id="{FC4E43DE-5D5E-4A84-BAB5-3B164D7B6A43}"/>
              </a:ext>
            </a:extLst>
          </p:cNvPr>
          <p:cNvSpPr>
            <a:spLocks noGrp="1"/>
          </p:cNvSpPr>
          <p:nvPr>
            <p:ph type="sldNum" sz="quarter" idx="12"/>
          </p:nvPr>
        </p:nvSpPr>
        <p:spPr/>
        <p:txBody>
          <a:bodyPr/>
          <a:lstStyle/>
          <a:p>
            <a:fld id="{530B8CFB-92D6-4487-A10D-67EF62CFA2DD}" type="slidenum">
              <a:rPr lang="fr-FR" smtClean="0"/>
              <a:t>‹N°›</a:t>
            </a:fld>
            <a:endParaRPr lang="fr-FR" dirty="0"/>
          </a:p>
        </p:txBody>
      </p:sp>
    </p:spTree>
    <p:extLst>
      <p:ext uri="{BB962C8B-B14F-4D97-AF65-F5344CB8AC3E}">
        <p14:creationId xmlns:p14="http://schemas.microsoft.com/office/powerpoint/2010/main" val="1854076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4F9BAF7-6E42-4DA4-9FE5-610F037528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4C2567C7-29AE-43E7-9F7C-3C0775A965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AC81541-E907-4628-B779-0269E0F055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A2CAEC-6D5D-45CA-A31D-E68651622B78}" type="datetimeFigureOut">
              <a:rPr lang="fr-FR" smtClean="0"/>
              <a:t>05/06/2021</a:t>
            </a:fld>
            <a:endParaRPr lang="fr-FR" dirty="0"/>
          </a:p>
        </p:txBody>
      </p:sp>
      <p:sp>
        <p:nvSpPr>
          <p:cNvPr id="5" name="Espace réservé du pied de page 4">
            <a:extLst>
              <a:ext uri="{FF2B5EF4-FFF2-40B4-BE49-F238E27FC236}">
                <a16:creationId xmlns:a16="http://schemas.microsoft.com/office/drawing/2014/main" id="{6283180E-A69D-43F8-83B6-FECC266D9A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D11F9A72-D015-48AA-9456-F4289F7431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0B8CFB-92D6-4487-A10D-67EF62CFA2DD}" type="slidenum">
              <a:rPr lang="fr-FR" smtClean="0"/>
              <a:t>‹N°›</a:t>
            </a:fld>
            <a:endParaRPr lang="fr-FR" dirty="0"/>
          </a:p>
        </p:txBody>
      </p:sp>
    </p:spTree>
    <p:extLst>
      <p:ext uri="{BB962C8B-B14F-4D97-AF65-F5344CB8AC3E}">
        <p14:creationId xmlns:p14="http://schemas.microsoft.com/office/powerpoint/2010/main" val="53765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talkfundraising.fr/"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datacompany.fr/"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Rectangle 72">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ous-titre 2">
            <a:extLst>
              <a:ext uri="{FF2B5EF4-FFF2-40B4-BE49-F238E27FC236}">
                <a16:creationId xmlns:a16="http://schemas.microsoft.com/office/drawing/2014/main" id="{E9D2AA6F-2447-49C7-B4AA-9AC5F058E8D8}"/>
              </a:ext>
            </a:extLst>
          </p:cNvPr>
          <p:cNvSpPr>
            <a:spLocks noGrp="1"/>
          </p:cNvSpPr>
          <p:nvPr>
            <p:ph type="subTitle" idx="1"/>
          </p:nvPr>
        </p:nvSpPr>
        <p:spPr>
          <a:xfrm>
            <a:off x="4661915" y="6416743"/>
            <a:ext cx="3140965" cy="325433"/>
          </a:xfrm>
          <a:effectLst>
            <a:outerShdw blurRad="50800" dist="38100" dir="2700000" algn="tl" rotWithShape="0">
              <a:prstClr val="black">
                <a:alpha val="40000"/>
              </a:prstClr>
            </a:outerShdw>
          </a:effectLst>
        </p:spPr>
        <p:txBody>
          <a:bodyPr>
            <a:normAutofit fontScale="25000" lnSpcReduction="20000"/>
          </a:bodyPr>
          <a:lstStyle/>
          <a:p>
            <a:r>
              <a:rPr lang="fr-FR" sz="6400" dirty="0">
                <a:solidFill>
                  <a:srgbClr val="FF0000"/>
                </a:solidFill>
              </a:rPr>
              <a:t>Mai – juin 2021</a:t>
            </a:r>
          </a:p>
          <a:p>
            <a:endParaRPr lang="fr-FR" sz="2200" dirty="0">
              <a:solidFill>
                <a:srgbClr val="FFFFFF"/>
              </a:solidFill>
            </a:endParaRPr>
          </a:p>
          <a:p>
            <a:r>
              <a:rPr lang="fr-FR" sz="2200" dirty="0">
                <a:solidFill>
                  <a:srgbClr val="FFFFFF"/>
                </a:solidFill>
              </a:rPr>
              <a:t> </a:t>
            </a:r>
          </a:p>
          <a:p>
            <a:endParaRPr lang="fr-FR" sz="2200" dirty="0">
              <a:solidFill>
                <a:srgbClr val="FFFFFF"/>
              </a:solidFill>
            </a:endParaRPr>
          </a:p>
        </p:txBody>
      </p:sp>
      <p:sp>
        <p:nvSpPr>
          <p:cNvPr id="2" name="Titre 1">
            <a:extLst>
              <a:ext uri="{FF2B5EF4-FFF2-40B4-BE49-F238E27FC236}">
                <a16:creationId xmlns:a16="http://schemas.microsoft.com/office/drawing/2014/main" id="{1F5E3361-7A2D-4BB8-A5C8-DAC50359C94F}"/>
              </a:ext>
            </a:extLst>
          </p:cNvPr>
          <p:cNvSpPr>
            <a:spLocks noGrp="1"/>
          </p:cNvSpPr>
          <p:nvPr>
            <p:ph type="ctrTitle"/>
          </p:nvPr>
        </p:nvSpPr>
        <p:spPr>
          <a:xfrm>
            <a:off x="1065275" y="4540540"/>
            <a:ext cx="10058400" cy="1658415"/>
          </a:xfrm>
          <a:effectLst>
            <a:outerShdw blurRad="50800" dist="38100" dir="2700000" algn="tl" rotWithShape="0">
              <a:prstClr val="black">
                <a:alpha val="40000"/>
              </a:prstClr>
            </a:outerShdw>
          </a:effectLst>
        </p:spPr>
        <p:txBody>
          <a:bodyPr>
            <a:normAutofit fontScale="90000"/>
          </a:bodyPr>
          <a:lstStyle/>
          <a:p>
            <a:r>
              <a:rPr lang="fr-FR" sz="5200" dirty="0">
                <a:solidFill>
                  <a:schemeClr val="tx2"/>
                </a:solidFill>
              </a:rPr>
              <a:t>Projet d’enrichissement de la Base de données et de souscription de cotisations</a:t>
            </a:r>
          </a:p>
        </p:txBody>
      </p:sp>
      <p:pic>
        <p:nvPicPr>
          <p:cNvPr id="8" name="Picture 2">
            <a:extLst>
              <a:ext uri="{FF2B5EF4-FFF2-40B4-BE49-F238E27FC236}">
                <a16:creationId xmlns:a16="http://schemas.microsoft.com/office/drawing/2014/main" id="{03C82059-8477-4810-A5C6-D0F3D60F50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0141" y="64856"/>
            <a:ext cx="5560828" cy="246179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Projet Phoenix – AfVT – Association française des Victimes du Terrorisme">
            <a:extLst>
              <a:ext uri="{FF2B5EF4-FFF2-40B4-BE49-F238E27FC236}">
                <a16:creationId xmlns:a16="http://schemas.microsoft.com/office/drawing/2014/main" id="{9FD120AE-CB91-457F-9CD9-F99926C18B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31" y="5021"/>
            <a:ext cx="5002296" cy="33333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00454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CD511-BFB4-4EB0-B262-B6085114FD7E}"/>
              </a:ext>
            </a:extLst>
          </p:cNvPr>
          <p:cNvSpPr>
            <a:spLocks noGrp="1"/>
          </p:cNvSpPr>
          <p:nvPr>
            <p:ph type="title"/>
          </p:nvPr>
        </p:nvSpPr>
        <p:spPr/>
        <p:txBody>
          <a:bodyPr/>
          <a:lstStyle/>
          <a:p>
            <a:pPr marL="0" indent="0">
              <a:buNone/>
            </a:pPr>
            <a:r>
              <a:rPr lang="fr-FR" dirty="0"/>
              <a:t>3) Formation</a:t>
            </a:r>
          </a:p>
        </p:txBody>
      </p:sp>
      <p:sp>
        <p:nvSpPr>
          <p:cNvPr id="3" name="Espace réservé du contenu 2">
            <a:extLst>
              <a:ext uri="{FF2B5EF4-FFF2-40B4-BE49-F238E27FC236}">
                <a16:creationId xmlns:a16="http://schemas.microsoft.com/office/drawing/2014/main" id="{0D767F2A-7BDA-4CBD-B322-274E2CA0A37A}"/>
              </a:ext>
            </a:extLst>
          </p:cNvPr>
          <p:cNvSpPr>
            <a:spLocks noGrp="1"/>
          </p:cNvSpPr>
          <p:nvPr>
            <p:ph idx="1"/>
          </p:nvPr>
        </p:nvSpPr>
        <p:spPr/>
        <p:txBody>
          <a:bodyPr>
            <a:normAutofit/>
          </a:bodyPr>
          <a:lstStyle/>
          <a:p>
            <a:pPr marL="0" indent="0">
              <a:buNone/>
            </a:pPr>
            <a:r>
              <a:rPr lang="fr-FR" dirty="0"/>
              <a:t>Une relation de SB : Mr Jean Grare, Président fondateur de la société Talk Fundraising. </a:t>
            </a:r>
            <a:r>
              <a:rPr lang="fr-FR" dirty="0">
                <a:hlinkClick r:id="rId2"/>
              </a:rPr>
              <a:t>http://www.talkfundraising.fr/</a:t>
            </a:r>
            <a:r>
              <a:rPr lang="fr-FR" dirty="0"/>
              <a:t> nous a fait l’offre suivante car on ne s’improvise pas téléacteur. </a:t>
            </a:r>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r>
              <a:rPr lang="fr-FR" dirty="0"/>
              <a:t>Cette société est spécialisée dans le marketing téléphonique pour les associations caritatives, et a déjà travaillé pour l’ICAM de Lille !</a:t>
            </a:r>
          </a:p>
        </p:txBody>
      </p:sp>
      <p:pic>
        <p:nvPicPr>
          <p:cNvPr id="6" name="Image 5">
            <a:extLst>
              <a:ext uri="{FF2B5EF4-FFF2-40B4-BE49-F238E27FC236}">
                <a16:creationId xmlns:a16="http://schemas.microsoft.com/office/drawing/2014/main" id="{BAA55E5E-B261-4DF4-814F-A6E663AF61F2}"/>
              </a:ext>
            </a:extLst>
          </p:cNvPr>
          <p:cNvPicPr>
            <a:picLocks noChangeAspect="1"/>
          </p:cNvPicPr>
          <p:nvPr/>
        </p:nvPicPr>
        <p:blipFill>
          <a:blip r:embed="rId3"/>
          <a:stretch>
            <a:fillRect/>
          </a:stretch>
        </p:blipFill>
        <p:spPr>
          <a:xfrm>
            <a:off x="3437709" y="3295855"/>
            <a:ext cx="3894041" cy="1654968"/>
          </a:xfrm>
          <a:prstGeom prst="rect">
            <a:avLst/>
          </a:prstGeom>
        </p:spPr>
      </p:pic>
      <p:pic>
        <p:nvPicPr>
          <p:cNvPr id="11" name="Picture 2">
            <a:extLst>
              <a:ext uri="{FF2B5EF4-FFF2-40B4-BE49-F238E27FC236}">
                <a16:creationId xmlns:a16="http://schemas.microsoft.com/office/drawing/2014/main" id="{288AF8F2-9EFB-47D1-A7E7-C6DED1BE55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45084" y="285104"/>
            <a:ext cx="3355763" cy="1485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8916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CD511-BFB4-4EB0-B262-B6085114FD7E}"/>
              </a:ext>
            </a:extLst>
          </p:cNvPr>
          <p:cNvSpPr>
            <a:spLocks noGrp="1"/>
          </p:cNvSpPr>
          <p:nvPr>
            <p:ph type="title"/>
          </p:nvPr>
        </p:nvSpPr>
        <p:spPr/>
        <p:txBody>
          <a:bodyPr/>
          <a:lstStyle/>
          <a:p>
            <a:pPr marL="0" indent="0">
              <a:buNone/>
            </a:pPr>
            <a:r>
              <a:rPr lang="fr-FR" dirty="0"/>
              <a:t>			3) Formation</a:t>
            </a:r>
          </a:p>
        </p:txBody>
      </p:sp>
      <p:sp>
        <p:nvSpPr>
          <p:cNvPr id="3" name="Espace réservé du contenu 2">
            <a:extLst>
              <a:ext uri="{FF2B5EF4-FFF2-40B4-BE49-F238E27FC236}">
                <a16:creationId xmlns:a16="http://schemas.microsoft.com/office/drawing/2014/main" id="{0D767F2A-7BDA-4CBD-B322-274E2CA0A37A}"/>
              </a:ext>
            </a:extLst>
          </p:cNvPr>
          <p:cNvSpPr>
            <a:spLocks noGrp="1"/>
          </p:cNvSpPr>
          <p:nvPr>
            <p:ph idx="1"/>
          </p:nvPr>
        </p:nvSpPr>
        <p:spPr/>
        <p:txBody>
          <a:bodyPr/>
          <a:lstStyle/>
          <a:p>
            <a:pPr marL="0" indent="0">
              <a:buNone/>
            </a:pPr>
            <a:r>
              <a:rPr lang="fr-FR" dirty="0"/>
              <a:t>La semaine du 4 au 7 mai prochain, Alexi va être formé par Talk, ainsi que deux autres téléacteurs mis gracieusement à notre disposition.</a:t>
            </a:r>
          </a:p>
          <a:p>
            <a:pPr marL="0" indent="0">
              <a:buNone/>
            </a:pPr>
            <a:r>
              <a:rPr lang="fr-FR" dirty="0"/>
              <a:t>Sur son ordinateur, sera installé un logiciel de gestion de campagne, dans lequel sera intégré notre base de données.</a:t>
            </a:r>
          </a:p>
          <a:p>
            <a:pPr marL="0" indent="0">
              <a:buNone/>
            </a:pPr>
            <a:r>
              <a:rPr lang="fr-FR" dirty="0"/>
              <a:t>Pendant une semaine, le script sera testé, modifié et optimisé.</a:t>
            </a:r>
          </a:p>
          <a:p>
            <a:pPr marL="0" indent="0">
              <a:buNone/>
            </a:pPr>
            <a:r>
              <a:rPr lang="fr-FR" dirty="0"/>
              <a:t>Pendant une semaine, l’équipe se motivera, se challengera pour apporter une parfaite rigueur et performance dans la diffusion du script sur notre base de données.</a:t>
            </a:r>
          </a:p>
          <a:p>
            <a:pPr marL="0" indent="0">
              <a:buNone/>
            </a:pPr>
            <a:r>
              <a:rPr lang="fr-FR" dirty="0"/>
              <a:t>Alexi sera hébergé dans un lieu proche de Boulogne sur Mer.</a:t>
            </a:r>
          </a:p>
        </p:txBody>
      </p:sp>
      <p:pic>
        <p:nvPicPr>
          <p:cNvPr id="6" name="Image 5">
            <a:extLst>
              <a:ext uri="{FF2B5EF4-FFF2-40B4-BE49-F238E27FC236}">
                <a16:creationId xmlns:a16="http://schemas.microsoft.com/office/drawing/2014/main" id="{BAA55E5E-B261-4DF4-814F-A6E663AF61F2}"/>
              </a:ext>
            </a:extLst>
          </p:cNvPr>
          <p:cNvPicPr>
            <a:picLocks noChangeAspect="1"/>
          </p:cNvPicPr>
          <p:nvPr/>
        </p:nvPicPr>
        <p:blipFill>
          <a:blip r:embed="rId2"/>
          <a:stretch>
            <a:fillRect/>
          </a:stretch>
        </p:blipFill>
        <p:spPr>
          <a:xfrm>
            <a:off x="198121" y="200422"/>
            <a:ext cx="2494244" cy="1060054"/>
          </a:xfrm>
          <a:prstGeom prst="rect">
            <a:avLst/>
          </a:prstGeom>
        </p:spPr>
      </p:pic>
      <p:pic>
        <p:nvPicPr>
          <p:cNvPr id="7" name="Picture 2">
            <a:extLst>
              <a:ext uri="{FF2B5EF4-FFF2-40B4-BE49-F238E27FC236}">
                <a16:creationId xmlns:a16="http://schemas.microsoft.com/office/drawing/2014/main" id="{2736F299-63B7-4632-B81E-DAC377CEA8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45084" y="285104"/>
            <a:ext cx="3355763" cy="1485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2859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CD511-BFB4-4EB0-B262-B6085114FD7E}"/>
              </a:ext>
            </a:extLst>
          </p:cNvPr>
          <p:cNvSpPr>
            <a:spLocks noGrp="1"/>
          </p:cNvSpPr>
          <p:nvPr>
            <p:ph type="title"/>
          </p:nvPr>
        </p:nvSpPr>
        <p:spPr/>
        <p:txBody>
          <a:bodyPr/>
          <a:lstStyle/>
          <a:p>
            <a:pPr marL="0" indent="0">
              <a:buNone/>
            </a:pPr>
            <a:r>
              <a:rPr lang="fr-FR" dirty="0"/>
              <a:t>4) Administratif et légal</a:t>
            </a:r>
          </a:p>
        </p:txBody>
      </p:sp>
      <p:sp>
        <p:nvSpPr>
          <p:cNvPr id="3" name="Espace réservé du contenu 2">
            <a:extLst>
              <a:ext uri="{FF2B5EF4-FFF2-40B4-BE49-F238E27FC236}">
                <a16:creationId xmlns:a16="http://schemas.microsoft.com/office/drawing/2014/main" id="{0D767F2A-7BDA-4CBD-B322-274E2CA0A37A}"/>
              </a:ext>
            </a:extLst>
          </p:cNvPr>
          <p:cNvSpPr>
            <a:spLocks noGrp="1"/>
          </p:cNvSpPr>
          <p:nvPr>
            <p:ph idx="1"/>
          </p:nvPr>
        </p:nvSpPr>
        <p:spPr/>
        <p:txBody>
          <a:bodyPr/>
          <a:lstStyle/>
          <a:p>
            <a:pPr marL="0" indent="0">
              <a:buNone/>
            </a:pPr>
            <a:r>
              <a:rPr lang="fr-FR" dirty="0"/>
              <a:t>Un CDD sera réalisé par Pierre Chicha et signé lundi 3 mai.</a:t>
            </a:r>
          </a:p>
          <a:p>
            <a:pPr marL="0" indent="0">
              <a:buNone/>
            </a:pPr>
            <a:r>
              <a:rPr lang="fr-FR" dirty="0"/>
              <a:t>Salaire SMIC.</a:t>
            </a:r>
          </a:p>
          <a:p>
            <a:pPr marL="0" indent="0">
              <a:buNone/>
            </a:pPr>
            <a:endParaRPr lang="fr-FR" dirty="0"/>
          </a:p>
          <a:p>
            <a:pPr marL="0" indent="0">
              <a:buNone/>
            </a:pPr>
            <a:endParaRPr lang="fr-FR" dirty="0"/>
          </a:p>
          <a:p>
            <a:pPr marL="0" indent="0">
              <a:buNone/>
            </a:pPr>
            <a:r>
              <a:rPr lang="fr-FR" dirty="0"/>
              <a:t>La clé du bureau a été remise à Alexi. Il prendra son PC personnel, car nous n’avons pas encore pu récupérer celui d’Amal.</a:t>
            </a:r>
          </a:p>
          <a:p>
            <a:pPr marL="0" indent="0">
              <a:buNone/>
            </a:pPr>
            <a:endParaRPr lang="fr-FR" dirty="0"/>
          </a:p>
          <a:p>
            <a:pPr marL="0" indent="0">
              <a:buNone/>
            </a:pPr>
            <a:r>
              <a:rPr lang="fr-FR" dirty="0"/>
              <a:t>Alain s’occupera des fiches de salaire.</a:t>
            </a:r>
          </a:p>
        </p:txBody>
      </p:sp>
      <p:pic>
        <p:nvPicPr>
          <p:cNvPr id="5" name="Picture 2">
            <a:extLst>
              <a:ext uri="{FF2B5EF4-FFF2-40B4-BE49-F238E27FC236}">
                <a16:creationId xmlns:a16="http://schemas.microsoft.com/office/drawing/2014/main" id="{04AED956-9F8C-4070-AE85-4CCBCE91C3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45084" y="285104"/>
            <a:ext cx="3355763" cy="1485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5069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623451A7-441E-4842-80C1-4A5AABF3147E}"/>
              </a:ext>
            </a:extLst>
          </p:cNvPr>
          <p:cNvPicPr>
            <a:picLocks noChangeAspect="1"/>
          </p:cNvPicPr>
          <p:nvPr/>
        </p:nvPicPr>
        <p:blipFill>
          <a:blip r:embed="rId2"/>
          <a:stretch>
            <a:fillRect/>
          </a:stretch>
        </p:blipFill>
        <p:spPr>
          <a:xfrm>
            <a:off x="9769642" y="2695074"/>
            <a:ext cx="2615868" cy="2121406"/>
          </a:xfrm>
          <a:prstGeom prst="rect">
            <a:avLst/>
          </a:prstGeom>
        </p:spPr>
      </p:pic>
      <p:sp>
        <p:nvSpPr>
          <p:cNvPr id="2" name="Titre 1">
            <a:extLst>
              <a:ext uri="{FF2B5EF4-FFF2-40B4-BE49-F238E27FC236}">
                <a16:creationId xmlns:a16="http://schemas.microsoft.com/office/drawing/2014/main" id="{F96CD511-BFB4-4EB0-B262-B6085114FD7E}"/>
              </a:ext>
            </a:extLst>
          </p:cNvPr>
          <p:cNvSpPr>
            <a:spLocks noGrp="1"/>
          </p:cNvSpPr>
          <p:nvPr>
            <p:ph type="title"/>
          </p:nvPr>
        </p:nvSpPr>
        <p:spPr/>
        <p:txBody>
          <a:bodyPr/>
          <a:lstStyle/>
          <a:p>
            <a:pPr marL="0" indent="0">
              <a:buNone/>
            </a:pPr>
            <a:r>
              <a:rPr lang="fr-FR" dirty="0"/>
              <a:t>5) Exécution</a:t>
            </a:r>
          </a:p>
        </p:txBody>
      </p:sp>
      <p:sp>
        <p:nvSpPr>
          <p:cNvPr id="3" name="Espace réservé du contenu 2">
            <a:extLst>
              <a:ext uri="{FF2B5EF4-FFF2-40B4-BE49-F238E27FC236}">
                <a16:creationId xmlns:a16="http://schemas.microsoft.com/office/drawing/2014/main" id="{0D767F2A-7BDA-4CBD-B322-274E2CA0A37A}"/>
              </a:ext>
            </a:extLst>
          </p:cNvPr>
          <p:cNvSpPr>
            <a:spLocks noGrp="1"/>
          </p:cNvSpPr>
          <p:nvPr>
            <p:ph idx="1"/>
          </p:nvPr>
        </p:nvSpPr>
        <p:spPr>
          <a:xfrm>
            <a:off x="838200" y="1825625"/>
            <a:ext cx="9284368" cy="4351338"/>
          </a:xfrm>
        </p:spPr>
        <p:txBody>
          <a:bodyPr/>
          <a:lstStyle/>
          <a:p>
            <a:pPr marL="0" indent="0">
              <a:buNone/>
            </a:pPr>
            <a:r>
              <a:rPr lang="fr-FR" dirty="0"/>
              <a:t>A l’issue de la phase test, lundi 10 mai, Alexi se rendra 11 Rue de Cambrai 75019 Paris pour poursuivre son travail.</a:t>
            </a:r>
          </a:p>
          <a:p>
            <a:pPr marL="0" indent="0">
              <a:buNone/>
            </a:pPr>
            <a:r>
              <a:rPr lang="fr-FR" dirty="0"/>
              <a:t>Nous avons eu l’accord de Xavier Auzanneau pour qu’Alexi s’installe à l’étage du service marketing, afin de ne être seul.</a:t>
            </a:r>
          </a:p>
          <a:p>
            <a:pPr marL="0" indent="0">
              <a:buNone/>
            </a:pPr>
            <a:r>
              <a:rPr lang="fr-FR" dirty="0"/>
              <a:t>Le responsable de la mission sera Vincent Pécout, qui assurera le suivi et la bonne exécution de l’ensemble du projet jusqu’au 30 juin. (Merci Vincent !)</a:t>
            </a:r>
          </a:p>
          <a:p>
            <a:pPr marL="0" indent="0">
              <a:buNone/>
            </a:pPr>
            <a:r>
              <a:rPr lang="fr-FR" dirty="0"/>
              <a:t>Un point hebdomadaire sera fait avec Stéphane Barthélemy, </a:t>
            </a:r>
          </a:p>
        </p:txBody>
      </p:sp>
      <p:pic>
        <p:nvPicPr>
          <p:cNvPr id="7" name="Picture 2">
            <a:extLst>
              <a:ext uri="{FF2B5EF4-FFF2-40B4-BE49-F238E27FC236}">
                <a16:creationId xmlns:a16="http://schemas.microsoft.com/office/drawing/2014/main" id="{F1DE9D64-0A40-4697-AFC8-297A81958B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45084" y="285104"/>
            <a:ext cx="3355763" cy="1485603"/>
          </a:xfrm>
          <a:prstGeom prst="rect">
            <a:avLst/>
          </a:prstGeom>
          <a:noFill/>
          <a:extLst>
            <a:ext uri="{909E8E84-426E-40DD-AFC4-6F175D3DCCD1}">
              <a14:hiddenFill xmlns:a14="http://schemas.microsoft.com/office/drawing/2010/main">
                <a:solidFill>
                  <a:srgbClr val="FFFFFF"/>
                </a:solidFill>
              </a14:hiddenFill>
            </a:ext>
          </a:extLst>
        </p:spPr>
      </p:pic>
      <p:sp>
        <p:nvSpPr>
          <p:cNvPr id="6" name="ZoneTexte 5">
            <a:extLst>
              <a:ext uri="{FF2B5EF4-FFF2-40B4-BE49-F238E27FC236}">
                <a16:creationId xmlns:a16="http://schemas.microsoft.com/office/drawing/2014/main" id="{FF6A1D11-22F1-4F3A-BF54-9932C32F7BB3}"/>
              </a:ext>
            </a:extLst>
          </p:cNvPr>
          <p:cNvSpPr txBox="1"/>
          <p:nvPr/>
        </p:nvSpPr>
        <p:spPr>
          <a:xfrm>
            <a:off x="10268291" y="5149516"/>
            <a:ext cx="1757212" cy="707886"/>
          </a:xfrm>
          <a:prstGeom prst="rect">
            <a:avLst/>
          </a:prstGeom>
          <a:noFill/>
        </p:spPr>
        <p:txBody>
          <a:bodyPr wrap="none" rtlCol="0">
            <a:spAutoFit/>
          </a:bodyPr>
          <a:lstStyle/>
          <a:p>
            <a:pPr algn="ctr"/>
            <a:r>
              <a:rPr lang="fr-FR" sz="2000" dirty="0"/>
              <a:t>Vincent Pécout</a:t>
            </a:r>
          </a:p>
          <a:p>
            <a:pPr algn="ctr"/>
            <a:r>
              <a:rPr lang="fr-FR" sz="2000" dirty="0"/>
              <a:t>Promo 81</a:t>
            </a:r>
          </a:p>
        </p:txBody>
      </p:sp>
      <p:sp>
        <p:nvSpPr>
          <p:cNvPr id="8" name="ZoneTexte 7">
            <a:extLst>
              <a:ext uri="{FF2B5EF4-FFF2-40B4-BE49-F238E27FC236}">
                <a16:creationId xmlns:a16="http://schemas.microsoft.com/office/drawing/2014/main" id="{F1725042-F258-465D-9437-369DCE640628}"/>
              </a:ext>
            </a:extLst>
          </p:cNvPr>
          <p:cNvSpPr txBox="1"/>
          <p:nvPr/>
        </p:nvSpPr>
        <p:spPr>
          <a:xfrm>
            <a:off x="10268292" y="5084439"/>
            <a:ext cx="1757211" cy="824564"/>
          </a:xfrm>
          <a:prstGeom prst="rect">
            <a:avLst/>
          </a:prstGeom>
          <a:noFill/>
          <a:ln>
            <a:solidFill>
              <a:schemeClr val="tx1">
                <a:lumMod val="85000"/>
                <a:lumOff val="15000"/>
              </a:schemeClr>
            </a:solidFill>
          </a:ln>
        </p:spPr>
        <p:txBody>
          <a:bodyPr wrap="square" rtlCol="0">
            <a:spAutoFit/>
          </a:bodyPr>
          <a:lstStyle/>
          <a:p>
            <a:endParaRPr lang="fr-FR" dirty="0"/>
          </a:p>
        </p:txBody>
      </p:sp>
    </p:spTree>
    <p:extLst>
      <p:ext uri="{BB962C8B-B14F-4D97-AF65-F5344CB8AC3E}">
        <p14:creationId xmlns:p14="http://schemas.microsoft.com/office/powerpoint/2010/main" val="2579164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0EDCC2-A793-40CE-B83D-2F74EC2BEFF0}"/>
              </a:ext>
            </a:extLst>
          </p:cNvPr>
          <p:cNvSpPr>
            <a:spLocks noGrp="1"/>
          </p:cNvSpPr>
          <p:nvPr>
            <p:ph type="title"/>
          </p:nvPr>
        </p:nvSpPr>
        <p:spPr/>
        <p:txBody>
          <a:bodyPr/>
          <a:lstStyle/>
          <a:p>
            <a:r>
              <a:rPr lang="fr-FR" dirty="0"/>
              <a:t>Opportunité - stratégie</a:t>
            </a:r>
          </a:p>
        </p:txBody>
      </p:sp>
      <p:sp>
        <p:nvSpPr>
          <p:cNvPr id="3" name="Espace réservé du contenu 2">
            <a:extLst>
              <a:ext uri="{FF2B5EF4-FFF2-40B4-BE49-F238E27FC236}">
                <a16:creationId xmlns:a16="http://schemas.microsoft.com/office/drawing/2014/main" id="{0CBDA7EB-2C58-4D20-93B9-68ED5F481A1F}"/>
              </a:ext>
            </a:extLst>
          </p:cNvPr>
          <p:cNvSpPr>
            <a:spLocks noGrp="1"/>
          </p:cNvSpPr>
          <p:nvPr>
            <p:ph idx="1"/>
          </p:nvPr>
        </p:nvSpPr>
        <p:spPr>
          <a:xfrm>
            <a:off x="838200" y="1825625"/>
            <a:ext cx="10515600" cy="3636391"/>
          </a:xfrm>
        </p:spPr>
        <p:txBody>
          <a:bodyPr/>
          <a:lstStyle/>
          <a:p>
            <a:pPr marL="0" indent="0">
              <a:buNone/>
            </a:pPr>
            <a:r>
              <a:rPr lang="fr-FR" dirty="0"/>
              <a:t>Fort de leur expérience avec l’ICAM, Jean Grare et son adjointe, Marie Laure Mailly nous ont chaudement recommandé de solliciter des adhésions en même temps que les mises à jour.</a:t>
            </a:r>
          </a:p>
          <a:p>
            <a:pPr marL="0" indent="0">
              <a:buNone/>
            </a:pPr>
            <a:r>
              <a:rPr lang="fr-FR" dirty="0"/>
              <a:t>5 € par mois a été jugé trop faible par rapport à ce qui se fait par ailleurs, et il nous a été conseillé de créer deux nouvelles offres :</a:t>
            </a:r>
          </a:p>
          <a:p>
            <a:r>
              <a:rPr lang="fr-FR" dirty="0"/>
              <a:t>10 € par mois pour un soutien spécial à l’embauche d’un (e) salarié (e)</a:t>
            </a:r>
          </a:p>
          <a:p>
            <a:r>
              <a:rPr lang="fr-FR" dirty="0"/>
              <a:t>20 € par mois pour abonder un fond de solidarité et financer une ou des bourse (s) à des étudiants méritants.</a:t>
            </a:r>
          </a:p>
        </p:txBody>
      </p:sp>
    </p:spTree>
    <p:extLst>
      <p:ext uri="{BB962C8B-B14F-4D97-AF65-F5344CB8AC3E}">
        <p14:creationId xmlns:p14="http://schemas.microsoft.com/office/powerpoint/2010/main" val="1356067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90658F-81B1-4BE6-B665-4DA53699B7E5}"/>
              </a:ext>
            </a:extLst>
          </p:cNvPr>
          <p:cNvSpPr>
            <a:spLocks noGrp="1"/>
          </p:cNvSpPr>
          <p:nvPr>
            <p:ph type="title"/>
          </p:nvPr>
        </p:nvSpPr>
        <p:spPr/>
        <p:txBody>
          <a:bodyPr/>
          <a:lstStyle/>
          <a:p>
            <a:r>
              <a:rPr lang="fr-FR" dirty="0"/>
              <a:t>Mise en place avec Netanswer</a:t>
            </a:r>
          </a:p>
        </p:txBody>
      </p:sp>
      <p:sp>
        <p:nvSpPr>
          <p:cNvPr id="3" name="Espace réservé du contenu 2">
            <a:extLst>
              <a:ext uri="{FF2B5EF4-FFF2-40B4-BE49-F238E27FC236}">
                <a16:creationId xmlns:a16="http://schemas.microsoft.com/office/drawing/2014/main" id="{F12D3D98-0590-4823-816D-6A605CC807B4}"/>
              </a:ext>
            </a:extLst>
          </p:cNvPr>
          <p:cNvSpPr>
            <a:spLocks noGrp="1"/>
          </p:cNvSpPr>
          <p:nvPr>
            <p:ph idx="1"/>
          </p:nvPr>
        </p:nvSpPr>
        <p:spPr>
          <a:xfrm>
            <a:off x="838200" y="1825625"/>
            <a:ext cx="10732008" cy="4351338"/>
          </a:xfrm>
        </p:spPr>
        <p:txBody>
          <a:bodyPr/>
          <a:lstStyle/>
          <a:p>
            <a:r>
              <a:rPr lang="fr-FR" dirty="0"/>
              <a:t>Nous allons, au plus vite, paramétrer notre site internet pour pouvoir :</a:t>
            </a:r>
          </a:p>
          <a:p>
            <a:pPr lvl="1"/>
            <a:r>
              <a:rPr lang="fr-FR" dirty="0"/>
              <a:t>Enregistrer des cotisations à 10 ou 20 € par mois</a:t>
            </a:r>
          </a:p>
          <a:p>
            <a:pPr lvl="1"/>
            <a:r>
              <a:rPr lang="fr-FR" dirty="0"/>
              <a:t>Ou des cotisations simples</a:t>
            </a:r>
          </a:p>
          <a:p>
            <a:pPr lvl="1"/>
            <a:r>
              <a:rPr lang="fr-FR" dirty="0"/>
              <a:t>Ou des dons spécifiques</a:t>
            </a:r>
          </a:p>
          <a:p>
            <a:pPr lvl="1"/>
            <a:endParaRPr lang="fr-FR" dirty="0"/>
          </a:p>
          <a:p>
            <a:pPr lvl="1"/>
            <a:endParaRPr lang="fr-FR" dirty="0"/>
          </a:p>
          <a:p>
            <a:r>
              <a:rPr lang="fr-FR" dirty="0"/>
              <a:t>Ceci avait été commencé avec Amal, et doit être finalisé avec Chloë Labrucherie de Netanswer</a:t>
            </a:r>
          </a:p>
          <a:p>
            <a:endParaRPr lang="fr-FR" dirty="0"/>
          </a:p>
        </p:txBody>
      </p:sp>
    </p:spTree>
    <p:extLst>
      <p:ext uri="{BB962C8B-B14F-4D97-AF65-F5344CB8AC3E}">
        <p14:creationId xmlns:p14="http://schemas.microsoft.com/office/powerpoint/2010/main" val="6043395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CD511-BFB4-4EB0-B262-B6085114FD7E}"/>
              </a:ext>
            </a:extLst>
          </p:cNvPr>
          <p:cNvSpPr>
            <a:spLocks noGrp="1"/>
          </p:cNvSpPr>
          <p:nvPr>
            <p:ph type="title"/>
          </p:nvPr>
        </p:nvSpPr>
        <p:spPr/>
        <p:txBody>
          <a:bodyPr/>
          <a:lstStyle/>
          <a:p>
            <a:pPr marL="0" indent="0">
              <a:buNone/>
            </a:pPr>
            <a:r>
              <a:rPr lang="fr-FR" dirty="0"/>
              <a:t>6) Planning</a:t>
            </a:r>
          </a:p>
        </p:txBody>
      </p:sp>
      <p:sp>
        <p:nvSpPr>
          <p:cNvPr id="3" name="Espace réservé du contenu 2">
            <a:extLst>
              <a:ext uri="{FF2B5EF4-FFF2-40B4-BE49-F238E27FC236}">
                <a16:creationId xmlns:a16="http://schemas.microsoft.com/office/drawing/2014/main" id="{0D767F2A-7BDA-4CBD-B322-274E2CA0A37A}"/>
              </a:ext>
            </a:extLst>
          </p:cNvPr>
          <p:cNvSpPr>
            <a:spLocks noGrp="1"/>
          </p:cNvSpPr>
          <p:nvPr>
            <p:ph idx="1"/>
          </p:nvPr>
        </p:nvSpPr>
        <p:spPr>
          <a:xfrm>
            <a:off x="633984" y="1850728"/>
            <a:ext cx="11195304" cy="4351338"/>
          </a:xfrm>
        </p:spPr>
        <p:txBody>
          <a:bodyPr>
            <a:normAutofit/>
          </a:bodyPr>
          <a:lstStyle/>
          <a:p>
            <a:pPr marL="0" indent="0">
              <a:buNone/>
            </a:pPr>
            <a:r>
              <a:rPr lang="fr-FR" dirty="0"/>
              <a:t>23 avril 2021			Accord du Bureau</a:t>
            </a:r>
          </a:p>
          <a:p>
            <a:pPr marL="0" indent="0">
              <a:buNone/>
            </a:pPr>
            <a:r>
              <a:rPr lang="fr-FR" dirty="0"/>
              <a:t>Semaine du 26 au 30 avril	traitements informatiques</a:t>
            </a:r>
          </a:p>
          <a:p>
            <a:pPr marL="0" indent="0">
              <a:buNone/>
            </a:pPr>
            <a:r>
              <a:rPr lang="fr-FR" dirty="0"/>
              <a:t>Du 29 avril au 4 mai 		Mise en place du site internet / prélèvement</a:t>
            </a:r>
          </a:p>
          <a:p>
            <a:pPr marL="0" indent="0">
              <a:buNone/>
            </a:pPr>
            <a:r>
              <a:rPr lang="fr-FR" dirty="0"/>
              <a:t>Semaine du 04 au 07 mais	Formation</a:t>
            </a:r>
          </a:p>
          <a:p>
            <a:pPr marL="0" indent="0">
              <a:buNone/>
            </a:pPr>
            <a:r>
              <a:rPr lang="fr-FR" dirty="0"/>
              <a:t>10 mai 				début à Cambrai et suivi hebdo</a:t>
            </a:r>
          </a:p>
          <a:p>
            <a:pPr marL="0" indent="0">
              <a:buNone/>
            </a:pPr>
            <a:r>
              <a:rPr lang="fr-FR" dirty="0"/>
              <a:t>30 Juin fin de la mission</a:t>
            </a:r>
          </a:p>
          <a:p>
            <a:pPr marL="0" indent="0">
              <a:buNone/>
            </a:pPr>
            <a:endParaRPr lang="fr-FR" dirty="0"/>
          </a:p>
        </p:txBody>
      </p:sp>
      <p:pic>
        <p:nvPicPr>
          <p:cNvPr id="7" name="Picture 2">
            <a:extLst>
              <a:ext uri="{FF2B5EF4-FFF2-40B4-BE49-F238E27FC236}">
                <a16:creationId xmlns:a16="http://schemas.microsoft.com/office/drawing/2014/main" id="{E751EF99-731A-495D-9E94-3099923857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45084" y="285104"/>
            <a:ext cx="3355763" cy="1485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4997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CD511-BFB4-4EB0-B262-B6085114FD7E}"/>
              </a:ext>
            </a:extLst>
          </p:cNvPr>
          <p:cNvSpPr>
            <a:spLocks noGrp="1"/>
          </p:cNvSpPr>
          <p:nvPr>
            <p:ph type="title"/>
          </p:nvPr>
        </p:nvSpPr>
        <p:spPr/>
        <p:txBody>
          <a:bodyPr/>
          <a:lstStyle/>
          <a:p>
            <a:pPr marL="0" indent="0">
              <a:buNone/>
            </a:pPr>
            <a:r>
              <a:rPr lang="fr-FR" dirty="0"/>
              <a:t>7) Bilan</a:t>
            </a:r>
          </a:p>
        </p:txBody>
      </p:sp>
      <p:sp>
        <p:nvSpPr>
          <p:cNvPr id="3" name="Espace réservé du contenu 2">
            <a:extLst>
              <a:ext uri="{FF2B5EF4-FFF2-40B4-BE49-F238E27FC236}">
                <a16:creationId xmlns:a16="http://schemas.microsoft.com/office/drawing/2014/main" id="{0D767F2A-7BDA-4CBD-B322-274E2CA0A37A}"/>
              </a:ext>
            </a:extLst>
          </p:cNvPr>
          <p:cNvSpPr>
            <a:spLocks noGrp="1"/>
          </p:cNvSpPr>
          <p:nvPr>
            <p:ph idx="1"/>
          </p:nvPr>
        </p:nvSpPr>
        <p:spPr/>
        <p:txBody>
          <a:bodyPr>
            <a:normAutofit fontScale="92500"/>
          </a:bodyPr>
          <a:lstStyle/>
          <a:p>
            <a:pPr marL="0" indent="0">
              <a:buNone/>
            </a:pPr>
            <a:r>
              <a:rPr lang="fr-FR" dirty="0"/>
              <a:t>En fin de contrat, il sera demandé à Alexi de rédiger un mémorandum sur tout ce qu’il convient de faire pour optimiser les résultats pour des opérations à venir. (script, horaires, ratios de performance, méthodes, etc.)</a:t>
            </a:r>
          </a:p>
          <a:p>
            <a:pPr marL="0" indent="0">
              <a:buNone/>
            </a:pPr>
            <a:r>
              <a:rPr lang="fr-FR" dirty="0"/>
              <a:t>Le fichier enrichi sera réintégré par Jérôme Nevicato, en étroite collaboration avec les informaticiens de Talk. ‘et Netanswer en cas de besoin)</a:t>
            </a:r>
          </a:p>
          <a:p>
            <a:pPr marL="0" indent="0">
              <a:buNone/>
            </a:pPr>
            <a:r>
              <a:rPr lang="fr-FR" dirty="0"/>
              <a:t>Un bilan chiffré sera fourni au bureau, CA et à l’école.</a:t>
            </a:r>
          </a:p>
          <a:p>
            <a:pPr marL="0" indent="0">
              <a:buNone/>
            </a:pPr>
            <a:r>
              <a:rPr lang="fr-FR" dirty="0"/>
              <a:t>Ainsi, dès la rentrée, nous pourrons dialoguer avec une base élargie et renouvelée, mener à bien des campagnes de cotisation et envisager de traiter 100% de notre fichier dans le cadre d’autres opérations similaires.</a:t>
            </a:r>
          </a:p>
          <a:p>
            <a:pPr marL="0" indent="0">
              <a:buNone/>
            </a:pPr>
            <a:endParaRPr lang="fr-FR" dirty="0"/>
          </a:p>
        </p:txBody>
      </p:sp>
      <p:pic>
        <p:nvPicPr>
          <p:cNvPr id="7" name="Picture 2">
            <a:extLst>
              <a:ext uri="{FF2B5EF4-FFF2-40B4-BE49-F238E27FC236}">
                <a16:creationId xmlns:a16="http://schemas.microsoft.com/office/drawing/2014/main" id="{E751EF99-731A-495D-9E94-3099923857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45084" y="285104"/>
            <a:ext cx="3355763" cy="1485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2773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CD511-BFB4-4EB0-B262-B6085114FD7E}"/>
              </a:ext>
            </a:extLst>
          </p:cNvPr>
          <p:cNvSpPr>
            <a:spLocks noGrp="1"/>
          </p:cNvSpPr>
          <p:nvPr>
            <p:ph type="title"/>
          </p:nvPr>
        </p:nvSpPr>
        <p:spPr/>
        <p:txBody>
          <a:bodyPr/>
          <a:lstStyle/>
          <a:p>
            <a:pPr marL="0" indent="0">
              <a:buNone/>
            </a:pPr>
            <a:r>
              <a:rPr lang="fr-FR" dirty="0"/>
              <a:t>7) Bilan</a:t>
            </a:r>
          </a:p>
        </p:txBody>
      </p:sp>
      <p:sp>
        <p:nvSpPr>
          <p:cNvPr id="3" name="Espace réservé du contenu 2">
            <a:extLst>
              <a:ext uri="{FF2B5EF4-FFF2-40B4-BE49-F238E27FC236}">
                <a16:creationId xmlns:a16="http://schemas.microsoft.com/office/drawing/2014/main" id="{0D767F2A-7BDA-4CBD-B322-274E2CA0A37A}"/>
              </a:ext>
            </a:extLst>
          </p:cNvPr>
          <p:cNvSpPr>
            <a:spLocks noGrp="1"/>
          </p:cNvSpPr>
          <p:nvPr>
            <p:ph idx="1"/>
          </p:nvPr>
        </p:nvSpPr>
        <p:spPr>
          <a:xfrm>
            <a:off x="998622" y="3141826"/>
            <a:ext cx="10515600" cy="3716174"/>
          </a:xfrm>
        </p:spPr>
        <p:txBody>
          <a:bodyPr>
            <a:normAutofit/>
          </a:bodyPr>
          <a:lstStyle/>
          <a:p>
            <a:pPr marL="0" indent="0">
              <a:buNone/>
            </a:pPr>
            <a:r>
              <a:rPr lang="fr-FR" dirty="0"/>
              <a:t>Nous souhaitons aussi affirmer que même pendant l’absence de tout salarié, et handicapé par ce manque, notre bureau est capable de mener de belles opérations et de préparer le futur à venir.</a:t>
            </a:r>
          </a:p>
          <a:p>
            <a:pPr marL="0" indent="0">
              <a:buNone/>
            </a:pPr>
            <a:r>
              <a:rPr lang="fr-FR" dirty="0"/>
              <a:t>Perspectives futures : mises à jour </a:t>
            </a:r>
            <a:r>
              <a:rPr lang="fr-FR" dirty="0" err="1"/>
              <a:t>linkedin</a:t>
            </a:r>
            <a:r>
              <a:rPr lang="fr-FR" dirty="0"/>
              <a:t>, google, </a:t>
            </a:r>
            <a:r>
              <a:rPr lang="fr-FR" dirty="0" err="1"/>
              <a:t>etc</a:t>
            </a:r>
            <a:r>
              <a:rPr lang="fr-FR" dirty="0"/>
              <a:t> de l’ensemble de la base.</a:t>
            </a:r>
          </a:p>
          <a:p>
            <a:pPr marL="0" indent="0">
              <a:buNone/>
            </a:pPr>
            <a:r>
              <a:rPr lang="fr-FR" dirty="0"/>
              <a:t>Goulven Aubrée, notre nouvel administrateur, a aussi proposé d’enrichir notre base de données, nous le ferons en fin de programme. </a:t>
            </a:r>
          </a:p>
          <a:p>
            <a:pPr marL="0" indent="0">
              <a:buNone/>
            </a:pPr>
            <a:r>
              <a:rPr lang="fr-FR" dirty="0"/>
              <a:t>Merci Goulven, à toi et à ta société : </a:t>
            </a:r>
          </a:p>
        </p:txBody>
      </p:sp>
      <p:pic>
        <p:nvPicPr>
          <p:cNvPr id="5" name="Picture 2">
            <a:extLst>
              <a:ext uri="{FF2B5EF4-FFF2-40B4-BE49-F238E27FC236}">
                <a16:creationId xmlns:a16="http://schemas.microsoft.com/office/drawing/2014/main" id="{32759D65-1839-4977-A12F-7FA56EC77A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45084" y="285104"/>
            <a:ext cx="3355763" cy="148560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Projet Phoenix – AfVT – Association française des Victimes du Terrorisme">
            <a:extLst>
              <a:ext uri="{FF2B5EF4-FFF2-40B4-BE49-F238E27FC236}">
                <a16:creationId xmlns:a16="http://schemas.microsoft.com/office/drawing/2014/main" id="{4BFD80DB-6B12-4745-8C4C-639CD8B53B7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7789" y="-171442"/>
            <a:ext cx="5002296" cy="3333321"/>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 6">
            <a:extLst>
              <a:ext uri="{FF2B5EF4-FFF2-40B4-BE49-F238E27FC236}">
                <a16:creationId xmlns:a16="http://schemas.microsoft.com/office/drawing/2014/main" id="{89E6687C-24B5-46DE-A689-9D97AFA46A05}"/>
              </a:ext>
            </a:extLst>
          </p:cNvPr>
          <p:cNvPicPr>
            <a:picLocks noChangeAspect="1"/>
          </p:cNvPicPr>
          <p:nvPr/>
        </p:nvPicPr>
        <p:blipFill>
          <a:blip r:embed="rId4"/>
          <a:stretch>
            <a:fillRect/>
          </a:stretch>
        </p:blipFill>
        <p:spPr>
          <a:xfrm>
            <a:off x="6444782" y="6174764"/>
            <a:ext cx="2911650" cy="636222"/>
          </a:xfrm>
          <a:prstGeom prst="rect">
            <a:avLst/>
          </a:prstGeom>
        </p:spPr>
      </p:pic>
    </p:spTree>
    <p:extLst>
      <p:ext uri="{BB962C8B-B14F-4D97-AF65-F5344CB8AC3E}">
        <p14:creationId xmlns:p14="http://schemas.microsoft.com/office/powerpoint/2010/main" val="1980275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0858A3-7CDD-4FF4-99B3-A4A5CE4CAE71}"/>
              </a:ext>
            </a:extLst>
          </p:cNvPr>
          <p:cNvSpPr>
            <a:spLocks noGrp="1"/>
          </p:cNvSpPr>
          <p:nvPr>
            <p:ph type="title"/>
          </p:nvPr>
        </p:nvSpPr>
        <p:spPr/>
        <p:txBody>
          <a:bodyPr/>
          <a:lstStyle/>
          <a:p>
            <a:r>
              <a:rPr lang="fr-FR" dirty="0"/>
              <a:t>Le projet Phoenix</a:t>
            </a:r>
          </a:p>
        </p:txBody>
      </p:sp>
      <p:sp>
        <p:nvSpPr>
          <p:cNvPr id="3" name="Espace réservé du contenu 2">
            <a:extLst>
              <a:ext uri="{FF2B5EF4-FFF2-40B4-BE49-F238E27FC236}">
                <a16:creationId xmlns:a16="http://schemas.microsoft.com/office/drawing/2014/main" id="{311B99EF-FB40-4AA6-AB20-DC222C53F5A5}"/>
              </a:ext>
            </a:extLst>
          </p:cNvPr>
          <p:cNvSpPr>
            <a:spLocks noGrp="1"/>
          </p:cNvSpPr>
          <p:nvPr>
            <p:ph idx="1"/>
          </p:nvPr>
        </p:nvSpPr>
        <p:spPr/>
        <p:txBody>
          <a:bodyPr>
            <a:normAutofit fontScale="92500"/>
          </a:bodyPr>
          <a:lstStyle/>
          <a:p>
            <a:pPr marL="0" indent="0">
              <a:buNone/>
            </a:pPr>
            <a:r>
              <a:rPr lang="fr-FR" dirty="0"/>
              <a:t>Notre base de données est peu mise à jour, et nous ne contactons qu’une petite partie de nos potentiels Alumni : moins de 4 000 sur 13 000</a:t>
            </a:r>
          </a:p>
          <a:p>
            <a:pPr marL="0" indent="0">
              <a:buNone/>
            </a:pPr>
            <a:r>
              <a:rPr lang="fr-FR" dirty="0"/>
              <a:t>Pour permettre le développement de nos activités, et le nombre de nos cotisants, il nous faut résolument « pousser les murs »</a:t>
            </a:r>
          </a:p>
          <a:p>
            <a:pPr marL="0" indent="0">
              <a:buNone/>
            </a:pPr>
            <a:r>
              <a:rPr lang="fr-FR" b="1" dirty="0"/>
              <a:t>3 Objectifs : </a:t>
            </a:r>
          </a:p>
          <a:p>
            <a:pPr marL="0" indent="0">
              <a:buNone/>
            </a:pPr>
            <a:r>
              <a:rPr lang="fr-FR" dirty="0"/>
              <a:t>1) créer plus de 1 000 nouvelles adresses emails et téléphones portables par un traitement informatique</a:t>
            </a:r>
          </a:p>
          <a:p>
            <a:pPr marL="0" indent="0">
              <a:buNone/>
            </a:pPr>
            <a:r>
              <a:rPr lang="fr-FR" dirty="0"/>
              <a:t>2) Par une campagne de marketing téléphonique, et des recherches sur Linkedin mettre à jour plus de 1 000 coordonnées d’Alumni</a:t>
            </a:r>
          </a:p>
          <a:p>
            <a:pPr marL="0" indent="0">
              <a:buNone/>
            </a:pPr>
            <a:r>
              <a:rPr lang="fr-FR" dirty="0"/>
              <a:t>3) Générer plus de 200 cotisations</a:t>
            </a:r>
          </a:p>
          <a:p>
            <a:pPr marL="0" indent="0">
              <a:buNone/>
            </a:pPr>
            <a:endParaRPr lang="fr-FR" dirty="0"/>
          </a:p>
        </p:txBody>
      </p:sp>
      <p:pic>
        <p:nvPicPr>
          <p:cNvPr id="5" name="Picture 2">
            <a:extLst>
              <a:ext uri="{FF2B5EF4-FFF2-40B4-BE49-F238E27FC236}">
                <a16:creationId xmlns:a16="http://schemas.microsoft.com/office/drawing/2014/main" id="{1F911606-D61B-4F5E-9B56-4D92CE6985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45084" y="285104"/>
            <a:ext cx="3355763" cy="1485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5406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CD511-BFB4-4EB0-B262-B6085114FD7E}"/>
              </a:ext>
            </a:extLst>
          </p:cNvPr>
          <p:cNvSpPr>
            <a:spLocks noGrp="1"/>
          </p:cNvSpPr>
          <p:nvPr>
            <p:ph type="title"/>
          </p:nvPr>
        </p:nvSpPr>
        <p:spPr/>
        <p:txBody>
          <a:bodyPr/>
          <a:lstStyle/>
          <a:p>
            <a:r>
              <a:rPr lang="fr-FR" dirty="0"/>
              <a:t>Plan du document</a:t>
            </a:r>
          </a:p>
        </p:txBody>
      </p:sp>
      <p:sp>
        <p:nvSpPr>
          <p:cNvPr id="3" name="Espace réservé du contenu 2">
            <a:extLst>
              <a:ext uri="{FF2B5EF4-FFF2-40B4-BE49-F238E27FC236}">
                <a16:creationId xmlns:a16="http://schemas.microsoft.com/office/drawing/2014/main" id="{0D767F2A-7BDA-4CBD-B322-274E2CA0A37A}"/>
              </a:ext>
            </a:extLst>
          </p:cNvPr>
          <p:cNvSpPr>
            <a:spLocks noGrp="1"/>
          </p:cNvSpPr>
          <p:nvPr>
            <p:ph idx="1"/>
          </p:nvPr>
        </p:nvSpPr>
        <p:spPr/>
        <p:txBody>
          <a:bodyPr/>
          <a:lstStyle/>
          <a:p>
            <a:pPr marL="0" indent="0">
              <a:buNone/>
            </a:pPr>
            <a:r>
              <a:rPr lang="fr-FR" dirty="0"/>
              <a:t>1) Export de la base de données et traitements</a:t>
            </a:r>
          </a:p>
          <a:p>
            <a:pPr marL="0" indent="0">
              <a:buNone/>
            </a:pPr>
            <a:r>
              <a:rPr lang="fr-FR" dirty="0"/>
              <a:t>2) Sélection d’un téléacteur</a:t>
            </a:r>
          </a:p>
          <a:p>
            <a:pPr marL="0" indent="0">
              <a:buNone/>
            </a:pPr>
            <a:r>
              <a:rPr lang="fr-FR" dirty="0"/>
              <a:t>3) Formation</a:t>
            </a:r>
          </a:p>
          <a:p>
            <a:pPr marL="0" indent="0">
              <a:buNone/>
            </a:pPr>
            <a:r>
              <a:rPr lang="fr-FR" dirty="0"/>
              <a:t>4) Administratif et légal</a:t>
            </a:r>
          </a:p>
          <a:p>
            <a:pPr marL="0" indent="0">
              <a:buNone/>
            </a:pPr>
            <a:r>
              <a:rPr lang="fr-FR" dirty="0"/>
              <a:t>5) Exécution</a:t>
            </a:r>
          </a:p>
          <a:p>
            <a:pPr marL="0" indent="0">
              <a:buNone/>
            </a:pPr>
            <a:r>
              <a:rPr lang="fr-FR" dirty="0"/>
              <a:t>6) Planning</a:t>
            </a:r>
          </a:p>
          <a:p>
            <a:pPr marL="0" indent="0">
              <a:buNone/>
            </a:pPr>
            <a:r>
              <a:rPr lang="fr-FR" dirty="0"/>
              <a:t>7) Bilan</a:t>
            </a:r>
          </a:p>
        </p:txBody>
      </p:sp>
      <p:pic>
        <p:nvPicPr>
          <p:cNvPr id="5" name="Picture 2">
            <a:extLst>
              <a:ext uri="{FF2B5EF4-FFF2-40B4-BE49-F238E27FC236}">
                <a16:creationId xmlns:a16="http://schemas.microsoft.com/office/drawing/2014/main" id="{89E2B645-3D87-48C1-B215-B0741B5CD6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45084" y="285104"/>
            <a:ext cx="3355763" cy="148560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Projet Phoenix – AfVT – Association française des Victimes du Terrorisme">
            <a:extLst>
              <a:ext uri="{FF2B5EF4-FFF2-40B4-BE49-F238E27FC236}">
                <a16:creationId xmlns:a16="http://schemas.microsoft.com/office/drawing/2014/main" id="{B8D191A1-4FF6-4698-9E35-708202CBDDE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36236" y="4621860"/>
            <a:ext cx="3355763" cy="22361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1090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CD511-BFB4-4EB0-B262-B6085114FD7E}"/>
              </a:ext>
            </a:extLst>
          </p:cNvPr>
          <p:cNvSpPr>
            <a:spLocks noGrp="1"/>
          </p:cNvSpPr>
          <p:nvPr>
            <p:ph type="title"/>
          </p:nvPr>
        </p:nvSpPr>
        <p:spPr/>
        <p:txBody>
          <a:bodyPr/>
          <a:lstStyle/>
          <a:p>
            <a:pPr marL="0" indent="0">
              <a:buNone/>
            </a:pPr>
            <a:r>
              <a:rPr lang="fr-FR" dirty="0"/>
              <a:t>1) Export de la base de données et traitements</a:t>
            </a:r>
          </a:p>
        </p:txBody>
      </p:sp>
      <p:sp>
        <p:nvSpPr>
          <p:cNvPr id="3" name="Espace réservé du contenu 2">
            <a:extLst>
              <a:ext uri="{FF2B5EF4-FFF2-40B4-BE49-F238E27FC236}">
                <a16:creationId xmlns:a16="http://schemas.microsoft.com/office/drawing/2014/main" id="{0D767F2A-7BDA-4CBD-B322-274E2CA0A37A}"/>
              </a:ext>
            </a:extLst>
          </p:cNvPr>
          <p:cNvSpPr>
            <a:spLocks noGrp="1"/>
          </p:cNvSpPr>
          <p:nvPr>
            <p:ph idx="1"/>
          </p:nvPr>
        </p:nvSpPr>
        <p:spPr>
          <a:xfrm>
            <a:off x="838200" y="1825625"/>
            <a:ext cx="10515600" cy="4667250"/>
          </a:xfrm>
        </p:spPr>
        <p:txBody>
          <a:bodyPr>
            <a:normAutofit fontScale="92500" lnSpcReduction="10000"/>
          </a:bodyPr>
          <a:lstStyle/>
          <a:p>
            <a:pPr marL="0" indent="0">
              <a:buNone/>
            </a:pPr>
            <a:r>
              <a:rPr lang="fr-FR" dirty="0"/>
              <a:t>a) Brigitte a fait un export général de notre base de données avec les informations personnelles et professionnelles des Alumni</a:t>
            </a:r>
          </a:p>
          <a:p>
            <a:pPr marL="0" indent="0">
              <a:buNone/>
            </a:pPr>
            <a:endParaRPr lang="fr-FR" dirty="0"/>
          </a:p>
          <a:p>
            <a:pPr marL="0" indent="0">
              <a:buNone/>
            </a:pPr>
            <a:r>
              <a:rPr lang="fr-FR" dirty="0"/>
              <a:t> b) Ce fichier va être remis à la société Data Company, spécialisée dans l’enrichissement de bases de données BTC ou BTB. </a:t>
            </a:r>
            <a:r>
              <a:rPr lang="fr-FR" dirty="0">
                <a:hlinkClick r:id="rId2"/>
              </a:rPr>
              <a:t>https://www.datacompany.fr/</a:t>
            </a:r>
            <a:endParaRPr lang="fr-FR" dirty="0"/>
          </a:p>
          <a:p>
            <a:pPr marL="0" indent="0">
              <a:buNone/>
            </a:pPr>
            <a:r>
              <a:rPr lang="fr-FR" dirty="0"/>
              <a:t>Ce traitement va permettre d’ajouter des téléphones fixes et portables</a:t>
            </a:r>
          </a:p>
          <a:p>
            <a:pPr marL="0" indent="0">
              <a:buNone/>
            </a:pPr>
            <a:r>
              <a:rPr lang="fr-FR" dirty="0"/>
              <a:t>ainsi que des emails. (à priori à titre grâcieux)</a:t>
            </a:r>
          </a:p>
          <a:p>
            <a:pPr marL="0" indent="0">
              <a:buNone/>
            </a:pPr>
            <a:endParaRPr lang="fr-FR" dirty="0"/>
          </a:p>
          <a:p>
            <a:pPr marL="0" indent="0">
              <a:buNone/>
            </a:pPr>
            <a:r>
              <a:rPr lang="fr-FR" dirty="0"/>
              <a:t>d) Par un envoi de SMS nous allons au préalable expurger les faux numéros pour aller plus vite, et aussi mettre à jour notre BDD.</a:t>
            </a:r>
          </a:p>
        </p:txBody>
      </p:sp>
      <p:pic>
        <p:nvPicPr>
          <p:cNvPr id="6" name="Image 5">
            <a:extLst>
              <a:ext uri="{FF2B5EF4-FFF2-40B4-BE49-F238E27FC236}">
                <a16:creationId xmlns:a16="http://schemas.microsoft.com/office/drawing/2014/main" id="{EAEA4E72-84DB-4F6A-8160-12E95C36B3CA}"/>
              </a:ext>
            </a:extLst>
          </p:cNvPr>
          <p:cNvPicPr>
            <a:picLocks noChangeAspect="1"/>
          </p:cNvPicPr>
          <p:nvPr/>
        </p:nvPicPr>
        <p:blipFill>
          <a:blip r:embed="rId3"/>
          <a:stretch>
            <a:fillRect/>
          </a:stretch>
        </p:blipFill>
        <p:spPr>
          <a:xfrm>
            <a:off x="10578353" y="3328909"/>
            <a:ext cx="1613647" cy="1547515"/>
          </a:xfrm>
          <a:prstGeom prst="rect">
            <a:avLst/>
          </a:prstGeom>
        </p:spPr>
      </p:pic>
      <p:pic>
        <p:nvPicPr>
          <p:cNvPr id="7" name="Picture 2">
            <a:extLst>
              <a:ext uri="{FF2B5EF4-FFF2-40B4-BE49-F238E27FC236}">
                <a16:creationId xmlns:a16="http://schemas.microsoft.com/office/drawing/2014/main" id="{156A570A-A49B-452D-AFFF-773181EA87B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36237" y="263713"/>
            <a:ext cx="3355763" cy="1485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3274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4BB598-C271-46CA-B0BB-75E9FC8AEB6F}"/>
              </a:ext>
            </a:extLst>
          </p:cNvPr>
          <p:cNvSpPr>
            <a:spLocks noGrp="1"/>
          </p:cNvSpPr>
          <p:nvPr>
            <p:ph type="title"/>
          </p:nvPr>
        </p:nvSpPr>
        <p:spPr>
          <a:xfrm>
            <a:off x="746760" y="116932"/>
            <a:ext cx="10515600" cy="601526"/>
          </a:xfrm>
        </p:spPr>
        <p:txBody>
          <a:bodyPr>
            <a:normAutofit fontScale="90000"/>
          </a:bodyPr>
          <a:lstStyle/>
          <a:p>
            <a:r>
              <a:rPr lang="fr-FR" dirty="0"/>
              <a:t>Statistiques</a:t>
            </a:r>
          </a:p>
        </p:txBody>
      </p:sp>
      <p:graphicFrame>
        <p:nvGraphicFramePr>
          <p:cNvPr id="5" name="Espace réservé du contenu 4">
            <a:extLst>
              <a:ext uri="{FF2B5EF4-FFF2-40B4-BE49-F238E27FC236}">
                <a16:creationId xmlns:a16="http://schemas.microsoft.com/office/drawing/2014/main" id="{18B3B5AB-7830-4116-B6F5-A9D8934FCCA3}"/>
              </a:ext>
            </a:extLst>
          </p:cNvPr>
          <p:cNvGraphicFramePr>
            <a:graphicFrameLocks noGrp="1"/>
          </p:cNvGraphicFramePr>
          <p:nvPr>
            <p:ph idx="1"/>
            <p:extLst>
              <p:ext uri="{D42A27DB-BD31-4B8C-83A1-F6EECF244321}">
                <p14:modId xmlns:p14="http://schemas.microsoft.com/office/powerpoint/2010/main" val="1400574399"/>
              </p:ext>
            </p:extLst>
          </p:nvPr>
        </p:nvGraphicFramePr>
        <p:xfrm>
          <a:off x="746760" y="718458"/>
          <a:ext cx="10869707" cy="5966460"/>
        </p:xfrm>
        <a:graphic>
          <a:graphicData uri="http://schemas.openxmlformats.org/drawingml/2006/table">
            <a:tbl>
              <a:tblPr>
                <a:tableStyleId>{5C22544A-7EE6-4342-B048-85BDC9FD1C3A}</a:tableStyleId>
              </a:tblPr>
              <a:tblGrid>
                <a:gridCol w="3518647">
                  <a:extLst>
                    <a:ext uri="{9D8B030D-6E8A-4147-A177-3AD203B41FA5}">
                      <a16:colId xmlns:a16="http://schemas.microsoft.com/office/drawing/2014/main" val="2032170446"/>
                    </a:ext>
                  </a:extLst>
                </a:gridCol>
                <a:gridCol w="967578">
                  <a:extLst>
                    <a:ext uri="{9D8B030D-6E8A-4147-A177-3AD203B41FA5}">
                      <a16:colId xmlns:a16="http://schemas.microsoft.com/office/drawing/2014/main" val="2386844778"/>
                    </a:ext>
                  </a:extLst>
                </a:gridCol>
                <a:gridCol w="1541522">
                  <a:extLst>
                    <a:ext uri="{9D8B030D-6E8A-4147-A177-3AD203B41FA5}">
                      <a16:colId xmlns:a16="http://schemas.microsoft.com/office/drawing/2014/main" val="1992051637"/>
                    </a:ext>
                  </a:extLst>
                </a:gridCol>
                <a:gridCol w="4841960">
                  <a:extLst>
                    <a:ext uri="{9D8B030D-6E8A-4147-A177-3AD203B41FA5}">
                      <a16:colId xmlns:a16="http://schemas.microsoft.com/office/drawing/2014/main" val="4254543470"/>
                    </a:ext>
                  </a:extLst>
                </a:gridCol>
              </a:tblGrid>
              <a:tr h="320339">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France</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Commentaires</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983182409"/>
                  </a:ext>
                </a:extLst>
              </a:tr>
              <a:tr h="320339">
                <a:tc>
                  <a:txBody>
                    <a:bodyPr/>
                    <a:lstStyle/>
                    <a:p>
                      <a:pPr algn="l" fontAlgn="b"/>
                      <a:r>
                        <a:rPr lang="fr-FR" sz="2400" u="none" strike="noStrike">
                          <a:effectLst/>
                        </a:rPr>
                        <a:t>Total disponible</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dirty="0">
                          <a:effectLst/>
                        </a:rPr>
                        <a:t>13 234</a:t>
                      </a:r>
                      <a:endParaRPr lang="fr-FR"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Attention doublons à supprimer années 18 19 et 20</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560676345"/>
                  </a:ext>
                </a:extLst>
              </a:tr>
              <a:tr h="320339">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305276869"/>
                  </a:ext>
                </a:extLst>
              </a:tr>
              <a:tr h="320339">
                <a:tc>
                  <a:txBody>
                    <a:bodyPr/>
                    <a:lstStyle/>
                    <a:p>
                      <a:pPr algn="l" fontAlgn="b"/>
                      <a:r>
                        <a:rPr lang="fr-FR" sz="2400" u="none" strike="noStrike">
                          <a:effectLst/>
                        </a:rPr>
                        <a:t>Téléphone personnels</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690652205"/>
                  </a:ext>
                </a:extLst>
              </a:tr>
              <a:tr h="320339">
                <a:tc>
                  <a:txBody>
                    <a:bodyPr/>
                    <a:lstStyle/>
                    <a:p>
                      <a:pPr algn="l" fontAlgn="b"/>
                      <a:r>
                        <a:rPr lang="fr-FR" sz="2400" u="none" strike="noStrike">
                          <a:effectLst/>
                        </a:rPr>
                        <a:t>Nombre de tel</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a:effectLst/>
                        </a:rPr>
                        <a:t>3522</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a:effectLst/>
                        </a:rPr>
                        <a:t>3374</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928290777"/>
                  </a:ext>
                </a:extLst>
              </a:tr>
              <a:tr h="320339">
                <a:tc>
                  <a:txBody>
                    <a:bodyPr/>
                    <a:lstStyle/>
                    <a:p>
                      <a:pPr algn="l" fontAlgn="b"/>
                      <a:r>
                        <a:rPr lang="fr-FR" sz="2400" u="none" strike="noStrike">
                          <a:effectLst/>
                        </a:rPr>
                        <a:t>Nombre de mobile</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dirty="0">
                          <a:effectLst/>
                        </a:rPr>
                        <a:t>3145</a:t>
                      </a:r>
                      <a:endParaRPr lang="fr-FR"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a:effectLst/>
                        </a:rPr>
                        <a:t>2953</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965764516"/>
                  </a:ext>
                </a:extLst>
              </a:tr>
              <a:tr h="101536">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857562129"/>
                  </a:ext>
                </a:extLst>
              </a:tr>
              <a:tr h="320339">
                <a:tc>
                  <a:txBody>
                    <a:bodyPr/>
                    <a:lstStyle/>
                    <a:p>
                      <a:pPr algn="l" fontAlgn="b"/>
                      <a:r>
                        <a:rPr lang="fr-FR" sz="2400" u="none" strike="noStrike">
                          <a:effectLst/>
                        </a:rPr>
                        <a:t>Téléphones professionnels</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781128665"/>
                  </a:ext>
                </a:extLst>
              </a:tr>
              <a:tr h="320339">
                <a:tc>
                  <a:txBody>
                    <a:bodyPr/>
                    <a:lstStyle/>
                    <a:p>
                      <a:pPr algn="l" fontAlgn="b"/>
                      <a:r>
                        <a:rPr lang="fr-FR" sz="2400" u="none" strike="noStrike">
                          <a:effectLst/>
                        </a:rPr>
                        <a:t>Nombre de tel2</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a:effectLst/>
                        </a:rPr>
                        <a:t>616</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a:effectLst/>
                        </a:rPr>
                        <a:t>573</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304212366"/>
                  </a:ext>
                </a:extLst>
              </a:tr>
              <a:tr h="320339">
                <a:tc>
                  <a:txBody>
                    <a:bodyPr/>
                    <a:lstStyle/>
                    <a:p>
                      <a:pPr algn="l" fontAlgn="b"/>
                      <a:r>
                        <a:rPr lang="fr-FR" sz="2400" u="none" strike="noStrike">
                          <a:effectLst/>
                        </a:rPr>
                        <a:t>Nombre de mobile2</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a:effectLst/>
                        </a:rPr>
                        <a:t>551</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dirty="0">
                          <a:effectLst/>
                        </a:rPr>
                        <a:t>513</a:t>
                      </a:r>
                      <a:endParaRPr lang="fr-FR"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279344501"/>
                  </a:ext>
                </a:extLst>
              </a:tr>
              <a:tr h="320339">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519986547"/>
                  </a:ext>
                </a:extLst>
              </a:tr>
              <a:tr h="320339">
                <a:tc>
                  <a:txBody>
                    <a:bodyPr/>
                    <a:lstStyle/>
                    <a:p>
                      <a:pPr algn="l" fontAlgn="b"/>
                      <a:r>
                        <a:rPr lang="fr-FR" sz="2400" u="none" strike="noStrike">
                          <a:effectLst/>
                        </a:rPr>
                        <a:t>Nombre de mail</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a:effectLst/>
                        </a:rPr>
                        <a:t>6021</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435074374"/>
                  </a:ext>
                </a:extLst>
              </a:tr>
              <a:tr h="320339">
                <a:tc>
                  <a:txBody>
                    <a:bodyPr/>
                    <a:lstStyle/>
                    <a:p>
                      <a:pPr algn="l" fontAlgn="b"/>
                      <a:r>
                        <a:rPr lang="fr-FR" sz="2400" u="none" strike="noStrike">
                          <a:effectLst/>
                        </a:rPr>
                        <a:t>Nombre de mail2</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a:effectLst/>
                        </a:rPr>
                        <a:t>2297</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473627596"/>
                  </a:ext>
                </a:extLst>
              </a:tr>
              <a:tr h="320339">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086101033"/>
                  </a:ext>
                </a:extLst>
              </a:tr>
              <a:tr h="320339">
                <a:tc>
                  <a:txBody>
                    <a:bodyPr/>
                    <a:lstStyle/>
                    <a:p>
                      <a:pPr algn="l" fontAlgn="b"/>
                      <a:r>
                        <a:rPr lang="fr-FR" sz="2400" u="none" strike="noStrike">
                          <a:effectLst/>
                        </a:rPr>
                        <a:t>Nombre adresses postales</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a:effectLst/>
                        </a:rPr>
                        <a:t> </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r" fontAlgn="b"/>
                      <a:r>
                        <a:rPr lang="fr-FR" sz="2400" u="none" strike="noStrike">
                          <a:effectLst/>
                        </a:rPr>
                        <a:t>3779</a:t>
                      </a:r>
                      <a:endParaRPr lang="fr-FR"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fr-FR" sz="2400" u="none" strike="noStrike" dirty="0">
                          <a:effectLst/>
                        </a:rPr>
                        <a:t> </a:t>
                      </a:r>
                      <a:endParaRPr lang="fr-FR" sz="24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524056070"/>
                  </a:ext>
                </a:extLst>
              </a:tr>
            </a:tbl>
          </a:graphicData>
        </a:graphic>
      </p:graphicFrame>
    </p:spTree>
    <p:extLst>
      <p:ext uri="{BB962C8B-B14F-4D97-AF65-F5344CB8AC3E}">
        <p14:creationId xmlns:p14="http://schemas.microsoft.com/office/powerpoint/2010/main" val="2875224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712FE4-80D5-4D71-9716-07890327C15B}"/>
              </a:ext>
            </a:extLst>
          </p:cNvPr>
          <p:cNvSpPr>
            <a:spLocks noGrp="1"/>
          </p:cNvSpPr>
          <p:nvPr>
            <p:ph type="title"/>
          </p:nvPr>
        </p:nvSpPr>
        <p:spPr>
          <a:xfrm>
            <a:off x="99558" y="368996"/>
            <a:ext cx="6093978" cy="1325563"/>
          </a:xfrm>
        </p:spPr>
        <p:txBody>
          <a:bodyPr>
            <a:normAutofit fontScale="90000"/>
          </a:bodyPr>
          <a:lstStyle/>
          <a:p>
            <a:r>
              <a:rPr lang="fr-FR" dirty="0"/>
              <a:t>Résultats de l’enrichissement informatique données BTC</a:t>
            </a:r>
            <a:br>
              <a:rPr lang="fr-FR" dirty="0"/>
            </a:br>
            <a:r>
              <a:rPr lang="fr-FR" dirty="0"/>
              <a:t>(personnelles)</a:t>
            </a:r>
          </a:p>
        </p:txBody>
      </p:sp>
      <p:graphicFrame>
        <p:nvGraphicFramePr>
          <p:cNvPr id="5" name="Tableau 4">
            <a:extLst>
              <a:ext uri="{FF2B5EF4-FFF2-40B4-BE49-F238E27FC236}">
                <a16:creationId xmlns:a16="http://schemas.microsoft.com/office/drawing/2014/main" id="{3CDDF49E-68DC-41AA-AD3B-26D782091157}"/>
              </a:ext>
            </a:extLst>
          </p:cNvPr>
          <p:cNvGraphicFramePr>
            <a:graphicFrameLocks noGrp="1"/>
          </p:cNvGraphicFramePr>
          <p:nvPr>
            <p:extLst>
              <p:ext uri="{D42A27DB-BD31-4B8C-83A1-F6EECF244321}">
                <p14:modId xmlns:p14="http://schemas.microsoft.com/office/powerpoint/2010/main" val="1437129812"/>
              </p:ext>
            </p:extLst>
          </p:nvPr>
        </p:nvGraphicFramePr>
        <p:xfrm>
          <a:off x="6529140" y="361282"/>
          <a:ext cx="4882572" cy="2900400"/>
        </p:xfrm>
        <a:graphic>
          <a:graphicData uri="http://schemas.openxmlformats.org/drawingml/2006/table">
            <a:tbl>
              <a:tblPr firstRow="1" firstCol="1" bandRow="1">
                <a:tableStyleId>{5C22544A-7EE6-4342-B048-85BDC9FD1C3A}</a:tableStyleId>
              </a:tblPr>
              <a:tblGrid>
                <a:gridCol w="3872385">
                  <a:extLst>
                    <a:ext uri="{9D8B030D-6E8A-4147-A177-3AD203B41FA5}">
                      <a16:colId xmlns:a16="http://schemas.microsoft.com/office/drawing/2014/main" val="3155549458"/>
                    </a:ext>
                  </a:extLst>
                </a:gridCol>
                <a:gridCol w="1010187">
                  <a:extLst>
                    <a:ext uri="{9D8B030D-6E8A-4147-A177-3AD203B41FA5}">
                      <a16:colId xmlns:a16="http://schemas.microsoft.com/office/drawing/2014/main" val="2590529507"/>
                    </a:ext>
                  </a:extLst>
                </a:gridCol>
              </a:tblGrid>
              <a:tr h="362550">
                <a:tc>
                  <a:txBody>
                    <a:bodyPr/>
                    <a:lstStyle/>
                    <a:p>
                      <a:r>
                        <a:rPr lang="fr-FR" sz="2000">
                          <a:effectLst/>
                        </a:rPr>
                        <a:t>Libellé</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r>
                        <a:rPr lang="fr-FR" sz="2000">
                          <a:effectLst/>
                        </a:rPr>
                        <a:t>Volume</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381395335"/>
                  </a:ext>
                </a:extLst>
              </a:tr>
              <a:tr h="362550">
                <a:tc>
                  <a:txBody>
                    <a:bodyPr/>
                    <a:lstStyle/>
                    <a:p>
                      <a:r>
                        <a:rPr lang="fr-FR" sz="2000">
                          <a:effectLst/>
                        </a:rPr>
                        <a:t>Volume en entrée</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000">
                          <a:effectLst/>
                        </a:rPr>
                        <a:t>13 704</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339037427"/>
                  </a:ext>
                </a:extLst>
              </a:tr>
              <a:tr h="362550">
                <a:tc>
                  <a:txBody>
                    <a:bodyPr/>
                    <a:lstStyle/>
                    <a:p>
                      <a:r>
                        <a:rPr lang="fr-FR" sz="2000">
                          <a:effectLst/>
                        </a:rPr>
                        <a:t>Rapprochés à l'individu</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000">
                          <a:effectLst/>
                        </a:rPr>
                        <a:t>1 927</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311619060"/>
                  </a:ext>
                </a:extLst>
              </a:tr>
              <a:tr h="362550">
                <a:tc>
                  <a:txBody>
                    <a:bodyPr/>
                    <a:lstStyle/>
                    <a:p>
                      <a:r>
                        <a:rPr lang="fr-FR" sz="2000">
                          <a:effectLst/>
                        </a:rPr>
                        <a:t>Rapprochés à l'email</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000">
                          <a:effectLst/>
                        </a:rPr>
                        <a:t>898</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3688984506"/>
                  </a:ext>
                </a:extLst>
              </a:tr>
              <a:tr h="362550">
                <a:tc>
                  <a:txBody>
                    <a:bodyPr/>
                    <a:lstStyle/>
                    <a:p>
                      <a:r>
                        <a:rPr lang="fr-FR" sz="2000">
                          <a:effectLst/>
                        </a:rPr>
                        <a:t>Rapprochés au téléphone mobile</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000">
                          <a:effectLst/>
                        </a:rPr>
                        <a:t>623</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3603759942"/>
                  </a:ext>
                </a:extLst>
              </a:tr>
              <a:tr h="362550">
                <a:tc>
                  <a:txBody>
                    <a:bodyPr/>
                    <a:lstStyle/>
                    <a:p>
                      <a:r>
                        <a:rPr lang="fr-FR" sz="2000">
                          <a:effectLst/>
                        </a:rPr>
                        <a:t>Rapprochés au téléphone fixe</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000">
                          <a:effectLst/>
                        </a:rPr>
                        <a:t>344</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3103090159"/>
                  </a:ext>
                </a:extLst>
              </a:tr>
              <a:tr h="362550">
                <a:tc>
                  <a:txBody>
                    <a:bodyPr/>
                    <a:lstStyle/>
                    <a:p>
                      <a:r>
                        <a:rPr lang="fr-FR" sz="2000" dirty="0">
                          <a:effectLst/>
                        </a:rPr>
                        <a:t>Total rapprochés</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000">
                          <a:effectLst/>
                        </a:rPr>
                        <a:t>3 792</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201264142"/>
                  </a:ext>
                </a:extLst>
              </a:tr>
              <a:tr h="362550">
                <a:tc>
                  <a:txBody>
                    <a:bodyPr/>
                    <a:lstStyle/>
                    <a:p>
                      <a:r>
                        <a:rPr lang="fr-FR" sz="2000">
                          <a:effectLst/>
                        </a:rPr>
                        <a:t>%</a:t>
                      </a:r>
                      <a:endParaRPr lang="fr-FR"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000" dirty="0">
                          <a:effectLst/>
                        </a:rPr>
                        <a:t>27,67%</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531423660"/>
                  </a:ext>
                </a:extLst>
              </a:tr>
            </a:tbl>
          </a:graphicData>
        </a:graphic>
      </p:graphicFrame>
      <p:graphicFrame>
        <p:nvGraphicFramePr>
          <p:cNvPr id="9" name="Tableau 8">
            <a:extLst>
              <a:ext uri="{FF2B5EF4-FFF2-40B4-BE49-F238E27FC236}">
                <a16:creationId xmlns:a16="http://schemas.microsoft.com/office/drawing/2014/main" id="{CE6CAA87-82F0-4B1C-9806-59F6A5F2D9F7}"/>
              </a:ext>
            </a:extLst>
          </p:cNvPr>
          <p:cNvGraphicFramePr>
            <a:graphicFrameLocks noGrp="1"/>
          </p:cNvGraphicFramePr>
          <p:nvPr>
            <p:extLst>
              <p:ext uri="{D42A27DB-BD31-4B8C-83A1-F6EECF244321}">
                <p14:modId xmlns:p14="http://schemas.microsoft.com/office/powerpoint/2010/main" val="3210512503"/>
              </p:ext>
            </p:extLst>
          </p:nvPr>
        </p:nvGraphicFramePr>
        <p:xfrm>
          <a:off x="3624326" y="3548438"/>
          <a:ext cx="3142234" cy="2048275"/>
        </p:xfrm>
        <a:graphic>
          <a:graphicData uri="http://schemas.openxmlformats.org/drawingml/2006/table">
            <a:tbl>
              <a:tblPr firstRow="1" firstCol="1" bandRow="1">
                <a:tableStyleId>{5C22544A-7EE6-4342-B048-85BDC9FD1C3A}</a:tableStyleId>
              </a:tblPr>
              <a:tblGrid>
                <a:gridCol w="2349754">
                  <a:extLst>
                    <a:ext uri="{9D8B030D-6E8A-4147-A177-3AD203B41FA5}">
                      <a16:colId xmlns:a16="http://schemas.microsoft.com/office/drawing/2014/main" val="1197107394"/>
                    </a:ext>
                  </a:extLst>
                </a:gridCol>
                <a:gridCol w="792480">
                  <a:extLst>
                    <a:ext uri="{9D8B030D-6E8A-4147-A177-3AD203B41FA5}">
                      <a16:colId xmlns:a16="http://schemas.microsoft.com/office/drawing/2014/main" val="4019823525"/>
                    </a:ext>
                  </a:extLst>
                </a:gridCol>
              </a:tblGrid>
              <a:tr h="770764">
                <a:tc>
                  <a:txBody>
                    <a:bodyPr/>
                    <a:lstStyle/>
                    <a:p>
                      <a:r>
                        <a:rPr lang="fr-FR" sz="2400" dirty="0">
                          <a:effectLst/>
                        </a:rPr>
                        <a:t>Téléphones mobiles trouvés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400" dirty="0">
                          <a:effectLst/>
                        </a:rPr>
                        <a:t>2 234</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2200262986"/>
                  </a:ext>
                </a:extLst>
              </a:tr>
              <a:tr h="425837">
                <a:tc>
                  <a:txBody>
                    <a:bodyPr/>
                    <a:lstStyle/>
                    <a:p>
                      <a:r>
                        <a:rPr lang="fr-FR" sz="2400" dirty="0">
                          <a:effectLst/>
                        </a:rPr>
                        <a:t>Identiques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400" dirty="0">
                          <a:effectLst/>
                        </a:rPr>
                        <a:t>1153</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3431107094"/>
                  </a:ext>
                </a:extLst>
              </a:tr>
              <a:tr h="425837">
                <a:tc>
                  <a:txBody>
                    <a:bodyPr/>
                    <a:lstStyle/>
                    <a:p>
                      <a:r>
                        <a:rPr lang="fr-FR" sz="2400" dirty="0">
                          <a:effectLst/>
                        </a:rPr>
                        <a:t>Différents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400" dirty="0">
                          <a:effectLst/>
                        </a:rPr>
                        <a:t>274</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581169397"/>
                  </a:ext>
                </a:extLst>
              </a:tr>
              <a:tr h="425837">
                <a:tc>
                  <a:txBody>
                    <a:bodyPr/>
                    <a:lstStyle/>
                    <a:p>
                      <a:r>
                        <a:rPr lang="fr-FR" sz="2400" dirty="0">
                          <a:effectLst/>
                        </a:rPr>
                        <a:t>Nouveaux</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400" dirty="0">
                          <a:effectLst/>
                        </a:rPr>
                        <a:t>807</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222886484"/>
                  </a:ext>
                </a:extLst>
              </a:tr>
            </a:tbl>
          </a:graphicData>
        </a:graphic>
      </p:graphicFrame>
      <p:graphicFrame>
        <p:nvGraphicFramePr>
          <p:cNvPr id="10" name="Tableau 9">
            <a:extLst>
              <a:ext uri="{FF2B5EF4-FFF2-40B4-BE49-F238E27FC236}">
                <a16:creationId xmlns:a16="http://schemas.microsoft.com/office/drawing/2014/main" id="{ED552BCC-58E3-4730-A933-BD0C71D2BE3D}"/>
              </a:ext>
            </a:extLst>
          </p:cNvPr>
          <p:cNvGraphicFramePr>
            <a:graphicFrameLocks noGrp="1"/>
          </p:cNvGraphicFramePr>
          <p:nvPr>
            <p:extLst>
              <p:ext uri="{D42A27DB-BD31-4B8C-83A1-F6EECF244321}">
                <p14:modId xmlns:p14="http://schemas.microsoft.com/office/powerpoint/2010/main" val="1783327993"/>
              </p:ext>
            </p:extLst>
          </p:nvPr>
        </p:nvGraphicFramePr>
        <p:xfrm>
          <a:off x="485942" y="3540977"/>
          <a:ext cx="2882900" cy="2055735"/>
        </p:xfrm>
        <a:graphic>
          <a:graphicData uri="http://schemas.openxmlformats.org/drawingml/2006/table">
            <a:tbl>
              <a:tblPr firstRow="1" firstCol="1" bandRow="1">
                <a:tableStyleId>{5C22544A-7EE6-4342-B048-85BDC9FD1C3A}</a:tableStyleId>
              </a:tblPr>
              <a:tblGrid>
                <a:gridCol w="1441450">
                  <a:extLst>
                    <a:ext uri="{9D8B030D-6E8A-4147-A177-3AD203B41FA5}">
                      <a16:colId xmlns:a16="http://schemas.microsoft.com/office/drawing/2014/main" val="32956443"/>
                    </a:ext>
                  </a:extLst>
                </a:gridCol>
                <a:gridCol w="1441450">
                  <a:extLst>
                    <a:ext uri="{9D8B030D-6E8A-4147-A177-3AD203B41FA5}">
                      <a16:colId xmlns:a16="http://schemas.microsoft.com/office/drawing/2014/main" val="1008732808"/>
                    </a:ext>
                  </a:extLst>
                </a:gridCol>
              </a:tblGrid>
              <a:tr h="438230">
                <a:tc>
                  <a:txBody>
                    <a:bodyPr/>
                    <a:lstStyle/>
                    <a:p>
                      <a:pPr algn="ctr"/>
                      <a:r>
                        <a:rPr lang="fr-FR" sz="2400" dirty="0">
                          <a:effectLst/>
                        </a:rPr>
                        <a:t>Emails trouvés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ctr"/>
                      <a:r>
                        <a:rPr lang="fr-FR" sz="2400">
                          <a:effectLst/>
                        </a:rPr>
                        <a:t>1 710</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3518799774"/>
                  </a:ext>
                </a:extLst>
              </a:tr>
              <a:tr h="438230">
                <a:tc>
                  <a:txBody>
                    <a:bodyPr/>
                    <a:lstStyle/>
                    <a:p>
                      <a:pPr algn="ctr"/>
                      <a:r>
                        <a:rPr lang="fr-FR" sz="2400">
                          <a:effectLst/>
                        </a:rPr>
                        <a:t>Identiques</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ctr"/>
                      <a:r>
                        <a:rPr lang="fr-FR" sz="2400">
                          <a:effectLst/>
                        </a:rPr>
                        <a:t>1136</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2499927806"/>
                  </a:ext>
                </a:extLst>
              </a:tr>
              <a:tr h="438230">
                <a:tc>
                  <a:txBody>
                    <a:bodyPr/>
                    <a:lstStyle/>
                    <a:p>
                      <a:pPr algn="ctr"/>
                      <a:r>
                        <a:rPr lang="fr-FR" sz="2400">
                          <a:effectLst/>
                        </a:rPr>
                        <a:t>Différents</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ctr"/>
                      <a:r>
                        <a:rPr lang="fr-FR" sz="2400">
                          <a:effectLst/>
                        </a:rPr>
                        <a:t>335</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4172593349"/>
                  </a:ext>
                </a:extLst>
              </a:tr>
              <a:tr h="438230">
                <a:tc>
                  <a:txBody>
                    <a:bodyPr/>
                    <a:lstStyle/>
                    <a:p>
                      <a:pPr algn="ctr"/>
                      <a:r>
                        <a:rPr lang="fr-FR" sz="2400">
                          <a:effectLst/>
                        </a:rPr>
                        <a:t>Nouveaux</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ctr"/>
                      <a:r>
                        <a:rPr lang="fr-FR" sz="2400" dirty="0">
                          <a:effectLst/>
                        </a:rPr>
                        <a:t>239</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3317278649"/>
                  </a:ext>
                </a:extLst>
              </a:tr>
            </a:tbl>
          </a:graphicData>
        </a:graphic>
      </p:graphicFrame>
      <p:graphicFrame>
        <p:nvGraphicFramePr>
          <p:cNvPr id="12" name="Tableau 11">
            <a:extLst>
              <a:ext uri="{FF2B5EF4-FFF2-40B4-BE49-F238E27FC236}">
                <a16:creationId xmlns:a16="http://schemas.microsoft.com/office/drawing/2014/main" id="{3944D209-0397-4215-806D-A3A8B33324EB}"/>
              </a:ext>
            </a:extLst>
          </p:cNvPr>
          <p:cNvGraphicFramePr>
            <a:graphicFrameLocks noGrp="1"/>
          </p:cNvGraphicFramePr>
          <p:nvPr>
            <p:extLst>
              <p:ext uri="{D42A27DB-BD31-4B8C-83A1-F6EECF244321}">
                <p14:modId xmlns:p14="http://schemas.microsoft.com/office/powerpoint/2010/main" val="1494063512"/>
              </p:ext>
            </p:extLst>
          </p:nvPr>
        </p:nvGraphicFramePr>
        <p:xfrm>
          <a:off x="7437120" y="3596318"/>
          <a:ext cx="3142234" cy="2000393"/>
        </p:xfrm>
        <a:graphic>
          <a:graphicData uri="http://schemas.openxmlformats.org/drawingml/2006/table">
            <a:tbl>
              <a:tblPr firstRow="1" firstCol="1" bandRow="1">
                <a:tableStyleId>{5C22544A-7EE6-4342-B048-85BDC9FD1C3A}</a:tableStyleId>
              </a:tblPr>
              <a:tblGrid>
                <a:gridCol w="2097024">
                  <a:extLst>
                    <a:ext uri="{9D8B030D-6E8A-4147-A177-3AD203B41FA5}">
                      <a16:colId xmlns:a16="http://schemas.microsoft.com/office/drawing/2014/main" val="3333464498"/>
                    </a:ext>
                  </a:extLst>
                </a:gridCol>
                <a:gridCol w="1045210">
                  <a:extLst>
                    <a:ext uri="{9D8B030D-6E8A-4147-A177-3AD203B41FA5}">
                      <a16:colId xmlns:a16="http://schemas.microsoft.com/office/drawing/2014/main" val="3023997973"/>
                    </a:ext>
                  </a:extLst>
                </a:gridCol>
              </a:tblGrid>
              <a:tr h="752747">
                <a:tc>
                  <a:txBody>
                    <a:bodyPr/>
                    <a:lstStyle/>
                    <a:p>
                      <a:r>
                        <a:rPr lang="fr-FR" sz="2400" dirty="0">
                          <a:effectLst/>
                        </a:rPr>
                        <a:t>Téléphones fixes trouvés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400">
                          <a:effectLst/>
                        </a:rPr>
                        <a:t>1 825</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1439846652"/>
                  </a:ext>
                </a:extLst>
              </a:tr>
              <a:tr h="415882">
                <a:tc>
                  <a:txBody>
                    <a:bodyPr/>
                    <a:lstStyle/>
                    <a:p>
                      <a:r>
                        <a:rPr lang="fr-FR" sz="2400" dirty="0">
                          <a:effectLst/>
                        </a:rPr>
                        <a:t>Identiques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400">
                          <a:effectLst/>
                        </a:rPr>
                        <a:t>1165</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4159271760"/>
                  </a:ext>
                </a:extLst>
              </a:tr>
              <a:tr h="415882">
                <a:tc>
                  <a:txBody>
                    <a:bodyPr/>
                    <a:lstStyle/>
                    <a:p>
                      <a:r>
                        <a:rPr lang="fr-FR" sz="2400" dirty="0">
                          <a:effectLst/>
                        </a:rPr>
                        <a:t>Différents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400" dirty="0">
                          <a:effectLst/>
                        </a:rPr>
                        <a:t>282</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3161967416"/>
                  </a:ext>
                </a:extLst>
              </a:tr>
              <a:tr h="415882">
                <a:tc>
                  <a:txBody>
                    <a:bodyPr/>
                    <a:lstStyle/>
                    <a:p>
                      <a:r>
                        <a:rPr lang="fr-FR" sz="2400">
                          <a:effectLst/>
                        </a:rPr>
                        <a:t>Nouveaux</a:t>
                      </a:r>
                      <a:endParaRPr lang="fr-FR" sz="2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algn="r"/>
                      <a:r>
                        <a:rPr lang="fr-FR" sz="2400" dirty="0">
                          <a:effectLst/>
                        </a:rPr>
                        <a:t>378</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extLst>
                  <a:ext uri="{0D108BD9-81ED-4DB2-BD59-A6C34878D82A}">
                    <a16:rowId xmlns:a16="http://schemas.microsoft.com/office/drawing/2014/main" val="4039716237"/>
                  </a:ext>
                </a:extLst>
              </a:tr>
            </a:tbl>
          </a:graphicData>
        </a:graphic>
      </p:graphicFrame>
      <p:sp>
        <p:nvSpPr>
          <p:cNvPr id="13" name="ZoneTexte 12">
            <a:extLst>
              <a:ext uri="{FF2B5EF4-FFF2-40B4-BE49-F238E27FC236}">
                <a16:creationId xmlns:a16="http://schemas.microsoft.com/office/drawing/2014/main" id="{63601AF3-8DBF-4B07-9454-A93029B5529D}"/>
              </a:ext>
            </a:extLst>
          </p:cNvPr>
          <p:cNvSpPr txBox="1"/>
          <p:nvPr/>
        </p:nvSpPr>
        <p:spPr>
          <a:xfrm>
            <a:off x="3742944" y="5883469"/>
            <a:ext cx="3121367" cy="830997"/>
          </a:xfrm>
          <a:prstGeom prst="rect">
            <a:avLst/>
          </a:prstGeom>
          <a:noFill/>
          <a:ln>
            <a:solidFill>
              <a:schemeClr val="accent1"/>
            </a:solidFill>
          </a:ln>
        </p:spPr>
        <p:txBody>
          <a:bodyPr wrap="none" rtlCol="0">
            <a:spAutoFit/>
          </a:bodyPr>
          <a:lstStyle/>
          <a:p>
            <a:r>
              <a:rPr lang="fr-FR" sz="2400" dirty="0"/>
              <a:t>37% de mobiles en plus</a:t>
            </a:r>
          </a:p>
          <a:p>
            <a:r>
              <a:rPr lang="fr-FR" sz="2400" dirty="0"/>
              <a:t> ou différents</a:t>
            </a:r>
          </a:p>
        </p:txBody>
      </p:sp>
      <p:sp>
        <p:nvSpPr>
          <p:cNvPr id="14" name="ZoneTexte 13">
            <a:extLst>
              <a:ext uri="{FF2B5EF4-FFF2-40B4-BE49-F238E27FC236}">
                <a16:creationId xmlns:a16="http://schemas.microsoft.com/office/drawing/2014/main" id="{C6B18ED7-FFD7-4BB3-A443-28412CE4B446}"/>
              </a:ext>
            </a:extLst>
          </p:cNvPr>
          <p:cNvSpPr txBox="1"/>
          <p:nvPr/>
        </p:nvSpPr>
        <p:spPr>
          <a:xfrm>
            <a:off x="7552944" y="5931347"/>
            <a:ext cx="2701252" cy="830997"/>
          </a:xfrm>
          <a:prstGeom prst="rect">
            <a:avLst/>
          </a:prstGeom>
          <a:noFill/>
          <a:ln>
            <a:solidFill>
              <a:schemeClr val="accent1"/>
            </a:solidFill>
          </a:ln>
        </p:spPr>
        <p:txBody>
          <a:bodyPr wrap="none" rtlCol="0">
            <a:spAutoFit/>
          </a:bodyPr>
          <a:lstStyle/>
          <a:p>
            <a:r>
              <a:rPr lang="fr-FR" sz="2400" dirty="0"/>
              <a:t>20% de fixes en plus</a:t>
            </a:r>
          </a:p>
          <a:p>
            <a:r>
              <a:rPr lang="fr-FR" sz="2400" dirty="0"/>
              <a:t> ou différents</a:t>
            </a:r>
          </a:p>
        </p:txBody>
      </p:sp>
      <p:sp>
        <p:nvSpPr>
          <p:cNvPr id="16" name="ZoneTexte 15">
            <a:extLst>
              <a:ext uri="{FF2B5EF4-FFF2-40B4-BE49-F238E27FC236}">
                <a16:creationId xmlns:a16="http://schemas.microsoft.com/office/drawing/2014/main" id="{F7BC2202-FE08-4B51-869F-DAE23127F586}"/>
              </a:ext>
            </a:extLst>
          </p:cNvPr>
          <p:cNvSpPr txBox="1"/>
          <p:nvPr/>
        </p:nvSpPr>
        <p:spPr>
          <a:xfrm>
            <a:off x="485942" y="5883468"/>
            <a:ext cx="2882900" cy="830997"/>
          </a:xfrm>
          <a:prstGeom prst="rect">
            <a:avLst/>
          </a:prstGeom>
          <a:noFill/>
          <a:ln>
            <a:solidFill>
              <a:schemeClr val="accent1"/>
            </a:solidFill>
          </a:ln>
        </p:spPr>
        <p:txBody>
          <a:bodyPr wrap="square">
            <a:spAutoFit/>
          </a:bodyPr>
          <a:lstStyle/>
          <a:p>
            <a:r>
              <a:rPr lang="fr-FR" sz="2400" dirty="0"/>
              <a:t>10% d’emails en plus</a:t>
            </a:r>
          </a:p>
          <a:p>
            <a:r>
              <a:rPr lang="fr-FR" sz="2400" dirty="0"/>
              <a:t> ou différents</a:t>
            </a:r>
          </a:p>
        </p:txBody>
      </p:sp>
    </p:spTree>
    <p:extLst>
      <p:ext uri="{BB962C8B-B14F-4D97-AF65-F5344CB8AC3E}">
        <p14:creationId xmlns:p14="http://schemas.microsoft.com/office/powerpoint/2010/main" val="1090493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0CD65D-0CB8-414C-B979-43D85CCF2B02}"/>
              </a:ext>
            </a:extLst>
          </p:cNvPr>
          <p:cNvSpPr>
            <a:spLocks noGrp="1"/>
          </p:cNvSpPr>
          <p:nvPr>
            <p:ph type="title"/>
          </p:nvPr>
        </p:nvSpPr>
        <p:spPr>
          <a:xfrm>
            <a:off x="838200" y="365125"/>
            <a:ext cx="9049512" cy="1325563"/>
          </a:xfrm>
        </p:spPr>
        <p:txBody>
          <a:bodyPr>
            <a:normAutofit fontScale="90000"/>
          </a:bodyPr>
          <a:lstStyle/>
          <a:p>
            <a:r>
              <a:rPr lang="fr-FR" dirty="0"/>
              <a:t>Résultats de l’enrichissement informatique données BTB (professionnelles)</a:t>
            </a:r>
          </a:p>
        </p:txBody>
      </p:sp>
      <p:sp>
        <p:nvSpPr>
          <p:cNvPr id="3" name="Espace réservé du contenu 2">
            <a:extLst>
              <a:ext uri="{FF2B5EF4-FFF2-40B4-BE49-F238E27FC236}">
                <a16:creationId xmlns:a16="http://schemas.microsoft.com/office/drawing/2014/main" id="{6F5C5C36-A011-442C-91FA-7469C1673276}"/>
              </a:ext>
            </a:extLst>
          </p:cNvPr>
          <p:cNvSpPr>
            <a:spLocks noGrp="1"/>
          </p:cNvSpPr>
          <p:nvPr>
            <p:ph idx="1"/>
          </p:nvPr>
        </p:nvSpPr>
        <p:spPr>
          <a:xfrm>
            <a:off x="838200" y="1825625"/>
            <a:ext cx="5928360" cy="2563495"/>
          </a:xfrm>
        </p:spPr>
        <p:txBody>
          <a:bodyPr/>
          <a:lstStyle/>
          <a:p>
            <a:pPr marL="342900" lvl="0" indent="-342900">
              <a:buSzPts val="1000"/>
              <a:buFont typeface="Symbol" panose="05050102010706020507" pitchFamily="18" charset="2"/>
              <a:buChar char=""/>
              <a:tabLst>
                <a:tab pos="457200" algn="l"/>
              </a:tabLst>
            </a:pPr>
            <a:r>
              <a:rPr lang="fr-FR" sz="1800" dirty="0">
                <a:solidFill>
                  <a:srgbClr val="10101B"/>
                </a:solidFill>
                <a:effectLst/>
                <a:latin typeface="Arial" panose="020B0604020202020204" pitchFamily="34" charset="0"/>
                <a:ea typeface="Calibri" panose="020F0502020204030204" pitchFamily="34" charset="0"/>
              </a:rPr>
              <a:t>300 fixes perso</a:t>
            </a:r>
            <a:endParaRPr lang="fr-FR" sz="1800" dirty="0">
              <a:effectLst/>
              <a:latin typeface="Calibri" panose="020F0502020204030204" pitchFamily="34" charset="0"/>
              <a:ea typeface="Calibri" panose="020F0502020204030204" pitchFamily="34" charset="0"/>
            </a:endParaRPr>
          </a:p>
          <a:p>
            <a:pPr marL="342900" lvl="0" indent="-342900">
              <a:buSzPts val="1000"/>
              <a:buFont typeface="Symbol" panose="05050102010706020507" pitchFamily="18" charset="2"/>
              <a:buChar char=""/>
              <a:tabLst>
                <a:tab pos="457200" algn="l"/>
              </a:tabLst>
            </a:pPr>
            <a:r>
              <a:rPr lang="fr-FR" sz="1800" dirty="0">
                <a:solidFill>
                  <a:srgbClr val="10101B"/>
                </a:solidFill>
                <a:effectLst/>
                <a:latin typeface="Arial" panose="020B0604020202020204" pitchFamily="34" charset="0"/>
                <a:ea typeface="Calibri" panose="020F0502020204030204" pitchFamily="34" charset="0"/>
              </a:rPr>
              <a:t>19 mobiles perso</a:t>
            </a:r>
            <a:endParaRPr lang="fr-FR" sz="1800" dirty="0">
              <a:effectLst/>
              <a:latin typeface="Calibri" panose="020F0502020204030204" pitchFamily="34" charset="0"/>
              <a:ea typeface="Calibri" panose="020F0502020204030204" pitchFamily="34" charset="0"/>
            </a:endParaRPr>
          </a:p>
          <a:p>
            <a:pPr marL="0" indent="0">
              <a:buNone/>
            </a:pPr>
            <a:r>
              <a:rPr lang="fr-FR" sz="1800" dirty="0">
                <a:latin typeface="Calibri" panose="020F0502020204030204" pitchFamily="34" charset="0"/>
                <a:ea typeface="Calibri" panose="020F0502020204030204" pitchFamily="34" charset="0"/>
              </a:rPr>
              <a:t>(li y a parfois mélange entre pro et perso pour les Soho)</a:t>
            </a:r>
            <a:endParaRPr lang="fr-FR" sz="1800" dirty="0">
              <a:effectLst/>
              <a:latin typeface="Calibri" panose="020F0502020204030204" pitchFamily="34" charset="0"/>
              <a:ea typeface="Calibri" panose="020F0502020204030204" pitchFamily="34" charset="0"/>
            </a:endParaRPr>
          </a:p>
          <a:p>
            <a:pPr marL="342900" lvl="0" indent="-342900">
              <a:buSzPts val="1000"/>
              <a:buFont typeface="Symbol" panose="05050102010706020507" pitchFamily="18" charset="2"/>
              <a:buChar char=""/>
              <a:tabLst>
                <a:tab pos="457200" algn="l"/>
              </a:tabLst>
            </a:pPr>
            <a:r>
              <a:rPr lang="fr-FR" sz="1800" dirty="0">
                <a:solidFill>
                  <a:srgbClr val="10101B"/>
                </a:solidFill>
                <a:effectLst/>
                <a:latin typeface="Arial" panose="020B0604020202020204" pitchFamily="34" charset="0"/>
                <a:ea typeface="Calibri" panose="020F0502020204030204" pitchFamily="34" charset="0"/>
              </a:rPr>
              <a:t>117 emails pro</a:t>
            </a:r>
            <a:endParaRPr lang="fr-FR" sz="1800" dirty="0">
              <a:effectLst/>
              <a:latin typeface="Calibri" panose="020F0502020204030204" pitchFamily="34" charset="0"/>
              <a:ea typeface="Calibri" panose="020F0502020204030204" pitchFamily="34" charset="0"/>
            </a:endParaRPr>
          </a:p>
          <a:p>
            <a:pPr marL="342900" lvl="0" indent="-342900">
              <a:buSzPts val="1000"/>
              <a:buFont typeface="Symbol" panose="05050102010706020507" pitchFamily="18" charset="2"/>
              <a:buChar char=""/>
              <a:tabLst>
                <a:tab pos="457200" algn="l"/>
              </a:tabLst>
            </a:pPr>
            <a:r>
              <a:rPr lang="fr-FR" sz="1800" dirty="0">
                <a:solidFill>
                  <a:srgbClr val="10101B"/>
                </a:solidFill>
                <a:effectLst/>
                <a:latin typeface="Arial" panose="020B0604020202020204" pitchFamily="34" charset="0"/>
                <a:ea typeface="Calibri" panose="020F0502020204030204" pitchFamily="34" charset="0"/>
              </a:rPr>
              <a:t>4 mobiles pro</a:t>
            </a:r>
            <a:endParaRPr lang="fr-FR" sz="1800" dirty="0">
              <a:effectLst/>
              <a:latin typeface="Calibri" panose="020F0502020204030204" pitchFamily="34" charset="0"/>
              <a:ea typeface="Calibri" panose="020F0502020204030204" pitchFamily="34" charset="0"/>
            </a:endParaRPr>
          </a:p>
          <a:p>
            <a:pPr marL="342900" lvl="0" indent="-342900">
              <a:buSzPts val="1000"/>
              <a:buFont typeface="Symbol" panose="05050102010706020507" pitchFamily="18" charset="2"/>
              <a:buChar char=""/>
              <a:tabLst>
                <a:tab pos="457200" algn="l"/>
              </a:tabLst>
            </a:pPr>
            <a:r>
              <a:rPr lang="fr-FR" sz="1800" dirty="0">
                <a:solidFill>
                  <a:srgbClr val="10101B"/>
                </a:solidFill>
                <a:effectLst/>
                <a:latin typeface="Arial" panose="020B0604020202020204" pitchFamily="34" charset="0"/>
                <a:ea typeface="Calibri" panose="020F0502020204030204" pitchFamily="34" charset="0"/>
              </a:rPr>
              <a:t>281 fixes pro</a:t>
            </a:r>
            <a:endParaRPr lang="fr-FR" sz="1800" dirty="0">
              <a:effectLst/>
              <a:latin typeface="Calibri" panose="020F0502020204030204" pitchFamily="34" charset="0"/>
              <a:ea typeface="Calibri" panose="020F0502020204030204" pitchFamily="34" charset="0"/>
            </a:endParaRPr>
          </a:p>
          <a:p>
            <a:endParaRPr lang="fr-FR" dirty="0"/>
          </a:p>
        </p:txBody>
      </p:sp>
    </p:spTree>
    <p:extLst>
      <p:ext uri="{BB962C8B-B14F-4D97-AF65-F5344CB8AC3E}">
        <p14:creationId xmlns:p14="http://schemas.microsoft.com/office/powerpoint/2010/main" val="1342132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46B0460-B28D-408A-944B-DAEA5AFBB0A8}"/>
              </a:ext>
            </a:extLst>
          </p:cNvPr>
          <p:cNvSpPr>
            <a:spLocks noGrp="1"/>
          </p:cNvSpPr>
          <p:nvPr>
            <p:ph idx="1"/>
          </p:nvPr>
        </p:nvSpPr>
        <p:spPr/>
        <p:txBody>
          <a:bodyPr>
            <a:normAutofit/>
          </a:bodyPr>
          <a:lstStyle/>
          <a:p>
            <a:r>
              <a:rPr lang="fr-FR" sz="9600" dirty="0"/>
              <a:t>1</a:t>
            </a:r>
            <a:r>
              <a:rPr lang="fr-FR" sz="9600" baseline="30000" dirty="0"/>
              <a:t>er</a:t>
            </a:r>
            <a:r>
              <a:rPr lang="fr-FR" sz="9600" dirty="0"/>
              <a:t> objectif atteint</a:t>
            </a:r>
          </a:p>
        </p:txBody>
      </p:sp>
    </p:spTree>
    <p:extLst>
      <p:ext uri="{BB962C8B-B14F-4D97-AF65-F5344CB8AC3E}">
        <p14:creationId xmlns:p14="http://schemas.microsoft.com/office/powerpoint/2010/main" val="510088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CD511-BFB4-4EB0-B262-B6085114FD7E}"/>
              </a:ext>
            </a:extLst>
          </p:cNvPr>
          <p:cNvSpPr>
            <a:spLocks noGrp="1"/>
          </p:cNvSpPr>
          <p:nvPr>
            <p:ph type="title"/>
          </p:nvPr>
        </p:nvSpPr>
        <p:spPr/>
        <p:txBody>
          <a:bodyPr/>
          <a:lstStyle/>
          <a:p>
            <a:pPr marL="0" indent="0">
              <a:buNone/>
            </a:pPr>
            <a:r>
              <a:rPr lang="fr-FR" dirty="0"/>
              <a:t>2) Sélection d’un téléacteur</a:t>
            </a:r>
          </a:p>
        </p:txBody>
      </p:sp>
      <p:sp>
        <p:nvSpPr>
          <p:cNvPr id="3" name="Espace réservé du contenu 2">
            <a:extLst>
              <a:ext uri="{FF2B5EF4-FFF2-40B4-BE49-F238E27FC236}">
                <a16:creationId xmlns:a16="http://schemas.microsoft.com/office/drawing/2014/main" id="{0D767F2A-7BDA-4CBD-B322-274E2CA0A37A}"/>
              </a:ext>
            </a:extLst>
          </p:cNvPr>
          <p:cNvSpPr>
            <a:spLocks noGrp="1"/>
          </p:cNvSpPr>
          <p:nvPr>
            <p:ph idx="1"/>
          </p:nvPr>
        </p:nvSpPr>
        <p:spPr/>
        <p:txBody>
          <a:bodyPr/>
          <a:lstStyle/>
          <a:p>
            <a:pPr marL="0" indent="0">
              <a:buNone/>
            </a:pPr>
            <a:r>
              <a:rPr lang="fr-FR" dirty="0"/>
              <a:t>Une opportunité nous a été apportée par un de nos Alumni, Pierre Goutt promo 82.</a:t>
            </a:r>
          </a:p>
          <a:p>
            <a:pPr marL="0" indent="0">
              <a:buNone/>
            </a:pPr>
            <a:r>
              <a:rPr lang="fr-FR" dirty="0"/>
              <a:t>Son fils, Alexi, âgé de 22 ans est disponible deux mois (mai et juin), et a accepté notre mission.</a:t>
            </a:r>
          </a:p>
          <a:p>
            <a:pPr marL="0" indent="0">
              <a:buNone/>
            </a:pPr>
            <a:r>
              <a:rPr lang="fr-FR" dirty="0"/>
              <a:t>Brigitte et Stéphane lui ont fait passer mardi 20 avril un entretien d’embauche, et il nous semble très désireux de trouver un emploi en attendant le mois de juillet, début de la saison hôtelière.</a:t>
            </a:r>
          </a:p>
          <a:p>
            <a:pPr marL="0" indent="0">
              <a:buNone/>
            </a:pPr>
            <a:endParaRPr lang="fr-FR" dirty="0"/>
          </a:p>
        </p:txBody>
      </p:sp>
      <p:pic>
        <p:nvPicPr>
          <p:cNvPr id="7" name="Picture 2">
            <a:extLst>
              <a:ext uri="{FF2B5EF4-FFF2-40B4-BE49-F238E27FC236}">
                <a16:creationId xmlns:a16="http://schemas.microsoft.com/office/drawing/2014/main" id="{08BCC1BE-13A5-4886-8EDC-800AB1C082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45084" y="285104"/>
            <a:ext cx="3355763" cy="1485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2070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248</TotalTime>
  <Words>1341</Words>
  <Application>Microsoft Macintosh PowerPoint</Application>
  <PresentationFormat>Grand écran</PresentationFormat>
  <Paragraphs>205</Paragraphs>
  <Slides>18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18</vt:i4>
      </vt:variant>
    </vt:vector>
  </HeadingPairs>
  <TitlesOfParts>
    <vt:vector size="24" baseType="lpstr">
      <vt:lpstr>Arial</vt:lpstr>
      <vt:lpstr>Calibri</vt:lpstr>
      <vt:lpstr>Calibri Light</vt:lpstr>
      <vt:lpstr>Symbol</vt:lpstr>
      <vt:lpstr>Times New Roman</vt:lpstr>
      <vt:lpstr>Thème Office</vt:lpstr>
      <vt:lpstr>Projet d’enrichissement de la Base de données et de souscription de cotisations</vt:lpstr>
      <vt:lpstr>Le projet Phoenix</vt:lpstr>
      <vt:lpstr>Plan du document</vt:lpstr>
      <vt:lpstr>1) Export de la base de données et traitements</vt:lpstr>
      <vt:lpstr>Statistiques</vt:lpstr>
      <vt:lpstr>Résultats de l’enrichissement informatique données BTC (personnelles)</vt:lpstr>
      <vt:lpstr>Résultats de l’enrichissement informatique données BTB (professionnelles)</vt:lpstr>
      <vt:lpstr>Présentation PowerPoint</vt:lpstr>
      <vt:lpstr>2) Sélection d’un téléacteur</vt:lpstr>
      <vt:lpstr>3) Formation</vt:lpstr>
      <vt:lpstr>   3) Formation</vt:lpstr>
      <vt:lpstr>4) Administratif et légal</vt:lpstr>
      <vt:lpstr>5) Exécution</vt:lpstr>
      <vt:lpstr>Opportunité - stratégie</vt:lpstr>
      <vt:lpstr>Mise en place avec Netanswer</vt:lpstr>
      <vt:lpstr>6) Planning</vt:lpstr>
      <vt:lpstr>7) Bilan</vt:lpstr>
      <vt:lpstr>7) Bilan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 une année de transition</dc:title>
  <dc:creator>Stéphane BARTHELEMY</dc:creator>
  <cp:lastModifiedBy>charles legouy</cp:lastModifiedBy>
  <cp:revision>30</cp:revision>
  <dcterms:created xsi:type="dcterms:W3CDTF">2021-01-12T12:58:20Z</dcterms:created>
  <dcterms:modified xsi:type="dcterms:W3CDTF">2021-06-05T17:28:32Z</dcterms:modified>
</cp:coreProperties>
</file>